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8" r:id="rId3"/>
    <p:sldId id="258" r:id="rId4"/>
    <p:sldId id="256" r:id="rId5"/>
    <p:sldId id="260" r:id="rId6"/>
    <p:sldId id="264" r:id="rId7"/>
    <p:sldId id="263" r:id="rId8"/>
    <p:sldId id="261" r:id="rId9"/>
    <p:sldId id="265" r:id="rId10"/>
    <p:sldId id="262" r:id="rId11"/>
    <p:sldId id="267" r:id="rId12"/>
  </p:sldIdLst>
  <p:sldSz cx="12192000" cy="6858000"/>
  <p:notesSz cx="9928225" cy="679767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zeist.local\zeist\Users\IsiB01\mijn%20documenten\Woninginbraakcijfers%20Kernen\grafiek%20woninginbraakcijfers%20van%202020%202022%20en%20tm%20april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Blad1!$A$6</c:f>
              <c:strCache>
                <c:ptCount val="1"/>
                <c:pt idx="0">
                  <c:v>Zeist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Blad1!$B$5:$D$5</c:f>
              <c:strCache>
                <c:ptCount val="3"/>
                <c:pt idx="0">
                  <c:v>2020</c:v>
                </c:pt>
                <c:pt idx="1">
                  <c:v>2021</c:v>
                </c:pt>
                <c:pt idx="2">
                  <c:v>t/m 7 juni 2022</c:v>
                </c:pt>
              </c:strCache>
            </c:strRef>
          </c:cat>
          <c:val>
            <c:numRef>
              <c:f>Blad1!$B$6:$D$6</c:f>
              <c:numCache>
                <c:formatCode>General</c:formatCode>
                <c:ptCount val="3"/>
                <c:pt idx="0">
                  <c:v>259</c:v>
                </c:pt>
                <c:pt idx="1">
                  <c:v>210</c:v>
                </c:pt>
                <c:pt idx="2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9E-42E5-A9FA-92E2D8DEFB09}"/>
            </c:ext>
          </c:extLst>
        </c:ser>
        <c:ser>
          <c:idx val="2"/>
          <c:order val="1"/>
          <c:tx>
            <c:strRef>
              <c:f>Blad1!$A$8</c:f>
              <c:strCache>
                <c:ptCount val="1"/>
                <c:pt idx="0">
                  <c:v>Huis ter Heide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Blad1!$B$5:$D$5</c:f>
              <c:strCache>
                <c:ptCount val="3"/>
                <c:pt idx="0">
                  <c:v>2020</c:v>
                </c:pt>
                <c:pt idx="1">
                  <c:v>2021</c:v>
                </c:pt>
                <c:pt idx="2">
                  <c:v>t/m 7 juni 2022</c:v>
                </c:pt>
              </c:strCache>
            </c:strRef>
          </c:cat>
          <c:val>
            <c:numRef>
              <c:f>Blad1!$B$8:$D$8</c:f>
              <c:numCache>
                <c:formatCode>General</c:formatCode>
                <c:ptCount val="3"/>
                <c:pt idx="0">
                  <c:v>3</c:v>
                </c:pt>
                <c:pt idx="1">
                  <c:v>10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9E-42E5-A9FA-92E2D8DEFB09}"/>
            </c:ext>
          </c:extLst>
        </c:ser>
        <c:ser>
          <c:idx val="3"/>
          <c:order val="2"/>
          <c:tx>
            <c:strRef>
              <c:f>Blad1!$A$9</c:f>
              <c:strCache>
                <c:ptCount val="1"/>
                <c:pt idx="0">
                  <c:v>Bosch en Duin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Blad1!$B$5:$D$5</c:f>
              <c:strCache>
                <c:ptCount val="3"/>
                <c:pt idx="0">
                  <c:v>2020</c:v>
                </c:pt>
                <c:pt idx="1">
                  <c:v>2021</c:v>
                </c:pt>
                <c:pt idx="2">
                  <c:v>t/m 7 juni 2022</c:v>
                </c:pt>
              </c:strCache>
            </c:strRef>
          </c:cat>
          <c:val>
            <c:numRef>
              <c:f>Blad1!$B$9:$D$9</c:f>
              <c:numCache>
                <c:formatCode>General</c:formatCode>
                <c:ptCount val="3"/>
                <c:pt idx="0">
                  <c:v>8</c:v>
                </c:pt>
                <c:pt idx="1">
                  <c:v>12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9E-42E5-A9FA-92E2D8DEFB09}"/>
            </c:ext>
          </c:extLst>
        </c:ser>
        <c:ser>
          <c:idx val="1"/>
          <c:order val="3"/>
          <c:tx>
            <c:strRef>
              <c:f>Blad1!$A$7</c:f>
              <c:strCache>
                <c:ptCount val="1"/>
                <c:pt idx="0">
                  <c:v>Den Dolder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Blad1!$B$5:$D$5</c:f>
              <c:strCache>
                <c:ptCount val="3"/>
                <c:pt idx="0">
                  <c:v>2020</c:v>
                </c:pt>
                <c:pt idx="1">
                  <c:v>2021</c:v>
                </c:pt>
                <c:pt idx="2">
                  <c:v>t/m 7 juni 2022</c:v>
                </c:pt>
              </c:strCache>
            </c:strRef>
          </c:cat>
          <c:val>
            <c:numRef>
              <c:f>Blad1!$B$7:$D$7</c:f>
              <c:numCache>
                <c:formatCode>General</c:formatCode>
                <c:ptCount val="3"/>
                <c:pt idx="0">
                  <c:v>7</c:v>
                </c:pt>
                <c:pt idx="1">
                  <c:v>15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9E-42E5-A9FA-92E2D8DEF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5283896"/>
        <c:axId val="335283240"/>
        <c:axId val="0"/>
      </c:bar3DChart>
      <c:catAx>
        <c:axId val="3352838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dirty="0"/>
                  <a:t>Jaar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35283240"/>
        <c:crosses val="autoZero"/>
        <c:auto val="1"/>
        <c:lblAlgn val="ctr"/>
        <c:lblOffset val="100"/>
        <c:noMultiLvlLbl val="0"/>
      </c:catAx>
      <c:valAx>
        <c:axId val="335283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dirty="0"/>
                  <a:t>Aantal woninginbraken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35283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22594" y="1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8E335-7F7F-4E70-9D30-7D2D845573C2}" type="datetimeFigureOut">
              <a:rPr lang="nl-NL" smtClean="0"/>
              <a:t>29-6-2022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2361" y="3271668"/>
            <a:ext cx="7943507" cy="26760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456379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22594" y="6456379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36D4F-E782-4572-9F18-12F8279A99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248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36D4F-E782-4572-9F18-12F8279A996B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79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799D7-1146-2D64-807F-ECA357744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7F985A6-A55C-33E7-165C-AE3800764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D58F0B-92F3-F0CA-78D7-A5A484DC5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165DCC-C42F-1E42-BABB-F7371612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1D2161-1FBA-FA1F-ADC0-EA548447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66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7D1661-F189-2734-F13F-7501C19E4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8D87033-F508-40E4-DA4D-EEC53E148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D02598F-CE3B-D342-7730-ABB5C250C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41118F-4E0B-3C2C-8254-05276415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26D536-045B-D819-7BEE-46C94370D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75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7BC33E3-DF81-14B1-FC38-891C0370D4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1802CB5-D57E-B39B-9A98-D41E615D3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A09085-0795-03A5-B436-97774C158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E7898C-3E01-3045-3036-580DC9AA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F82476-6627-C4A3-79CA-71D7FBE5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088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AC6C9-5B9E-4F84-6787-C455CD298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030844-D5F7-DFF5-8393-D9D8E2901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1C4A18-8E01-6AF9-DF85-5B31A273D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CCD459-0953-B3B7-9DBB-DE4E8FB07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A27ADD-175D-EBB5-F4D9-7895C39BA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32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4188A-63BA-A3F4-06CB-C63457138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21854C8-14D9-A5FB-7300-64C895DE9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570544-425F-6422-F952-746BF163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9C2BD7-3417-7AEE-879C-567ADCCA5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274422-031A-AC81-D6D6-7F1984E0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933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1E1D00-A329-7123-07F1-7836BDBEA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0C5507-F56E-111F-13E9-7FF6714262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1835A8-431A-790B-228C-9D88EBCBA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AC0B078-5B22-C6DE-4E43-AD4E25FD6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3BBBA6-FB8F-DD9E-4BAF-F9F9EE04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2C6FE92-031D-0603-A00E-890B9441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114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CE0254-8F50-FA14-FEA9-2CB520B59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460D54-8F59-67D1-97F5-18E7F2FB9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570A922-F229-770C-0B7E-307792926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6B5947-2165-14DE-2CB8-603B967919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AC6DC1F-6E68-17C0-F1CA-65A7A466DE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4217CD0-533B-C03C-3982-EC1327328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0DFC5FD-3BAC-16D3-9268-17621B8B0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3BB76BB-DF21-B2A8-90E4-94B1C99C7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255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63DC4-42A3-8514-DEC7-96BC48FE6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B8B5617-B6DE-F1B9-B3E4-28DC4DEE9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09CD352-BD42-8587-D608-388027D40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B94D43E-C666-DB8F-823E-054602816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160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ABCCFF7-016A-3472-8967-6A6246765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AADC5CE-5440-1787-D2CB-C41E726A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A6C0E8F-EAAB-20E9-EF0C-C8D1E955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145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31B34-5BC5-F71F-DE0A-18B819CB6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02A15D-DFCE-93CF-6F13-A35CACDD5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BF44C3E-FA82-AE64-9E6B-605EF99A4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0E81EE-E42B-DEE2-D23E-9D1BF54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D19C622-7B89-978F-2826-AD24C3A49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5A43D7-15D0-A720-6B0C-22439C30F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153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98C15-A776-13BA-AC4A-191A796CC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6A32012-8E35-86F4-4496-E95B3A0EFA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94ACF2-7987-DFCF-31C8-1049BF9FA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EC5BDE5-49F8-87BB-B8D4-E5BAC5F08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487886F-B3EF-422F-2551-F51BC9730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C5B1FC9-8E1E-0433-4E93-1851E612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072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49212FD-1F9F-D924-BC67-B2031EE16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D92036-7BE5-7248-25EF-9DBFD72A3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D9A7D4-E1FD-EE4E-3C7F-904C65CDA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7B908-792A-4DC8-B0D4-372448D73D4D}" type="datetimeFigureOut">
              <a:rPr lang="nl-NL" smtClean="0"/>
              <a:t>29-6-2022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C238CE-55E6-3C22-30B3-D0E2F1370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6840CB-FA94-2B7A-FDCD-A816F3EAB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02CF-9C56-4654-81FA-3D18FAB66E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385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litie.nl/informatie/wat-is-misdaad-in-kaart.html" TargetMode="External"/><Relationship Id="rId2" Type="http://schemas.openxmlformats.org/officeDocument/2006/relationships/hyperlink" Target="http://www.pkvw.nl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1DF4-09E3-2382-5BA9-814478E1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224" y="3501031"/>
            <a:ext cx="11632164" cy="1019175"/>
          </a:xfrm>
        </p:spPr>
        <p:txBody>
          <a:bodyPr>
            <a:normAutofit/>
          </a:bodyPr>
          <a:lstStyle/>
          <a:p>
            <a:r>
              <a:rPr lang="nl-NL" sz="4800" dirty="0"/>
              <a:t>Bijeenkomst Whatsappgroep-beheerders 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612" y="3805494"/>
            <a:ext cx="11513976" cy="2425641"/>
          </a:xfrm>
        </p:spPr>
        <p:txBody>
          <a:bodyPr>
            <a:normAutofit lnSpcReduction="10000"/>
          </a:bodyPr>
          <a:lstStyle/>
          <a:p>
            <a:endParaRPr lang="nl-NL" dirty="0"/>
          </a:p>
          <a:p>
            <a:endParaRPr lang="nl-NL" sz="4800" dirty="0"/>
          </a:p>
          <a:p>
            <a:r>
              <a:rPr lang="nl-NL" sz="8800" dirty="0"/>
              <a:t>Welkom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24AD613-8EE6-9371-41EF-FA30BE5C0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76692" y="0"/>
            <a:ext cx="3650222" cy="127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Whatsapp | Gratis Iconen">
            <a:extLst>
              <a:ext uri="{FF2B5EF4-FFF2-40B4-BE49-F238E27FC236}">
                <a16:creationId xmlns:a16="http://schemas.microsoft.com/office/drawing/2014/main" id="{C76D3BA6-5C59-341D-F4DE-D2FAEC6446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88579FA-5D05-2861-A09D-A20E9A363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540" y="1244081"/>
            <a:ext cx="2184919" cy="218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511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1DF4-09E3-2382-5BA9-814478E1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11" y="834617"/>
            <a:ext cx="11513976" cy="1019175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/>
              <a:t>Ervaringsdeskundige Evert Jansen en zijn tips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012" y="2038351"/>
            <a:ext cx="11513976" cy="481965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nl-NL" sz="1800" dirty="0"/>
              <a:t>Sluit ramen en deuren heel goed af : goed hand en sluit werk</a:t>
            </a:r>
          </a:p>
          <a:p>
            <a:pPr marL="457200" indent="-457200" algn="l">
              <a:buAutoNum type="arabicPeriod"/>
            </a:pPr>
            <a:r>
              <a:rPr lang="nl-NL" sz="1800" dirty="0"/>
              <a:t>Leg kostbare apparatuur en sleutels uit het zicht</a:t>
            </a:r>
          </a:p>
          <a:p>
            <a:pPr marL="457200" indent="-457200" algn="l">
              <a:buAutoNum type="arabicPeriod"/>
            </a:pPr>
            <a:r>
              <a:rPr lang="nl-NL" sz="1800" dirty="0"/>
              <a:t>Zorg voor verlichting in en rondom je huis 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nl-NL" sz="1800" dirty="0"/>
              <a:t>Zet ladders en kliko’s weg, zodat hierop klimmen onmogelijk is</a:t>
            </a:r>
          </a:p>
          <a:p>
            <a:pPr marL="457200" indent="-457200" algn="l">
              <a:buAutoNum type="arabicPeriod"/>
            </a:pPr>
            <a:r>
              <a:rPr lang="nl-NL" sz="1800" b="0" i="0" dirty="0">
                <a:solidFill>
                  <a:srgbClr val="202124"/>
                </a:solidFill>
                <a:effectLst/>
              </a:rPr>
              <a:t>Buitenverlichting met een bewegingssensor</a:t>
            </a:r>
            <a:endParaRPr lang="nl-NL" sz="1800" dirty="0"/>
          </a:p>
          <a:p>
            <a:pPr marL="457200" indent="-457200" algn="l">
              <a:buAutoNum type="arabicPeriod"/>
            </a:pPr>
            <a:r>
              <a:rPr lang="nl-NL" sz="1800" dirty="0"/>
              <a:t>Zorg voor geluid of zelf lawaai in huis en 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nl-NL" sz="1800" dirty="0"/>
              <a:t>Sommige inbrekers bekijken rouwadvertenties om zo op slinkse wijze te achterhalen of bewoners afwezig zijn. Maak afspraken met je buren: ideale beveiliging van je huis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nl-NL" sz="1800" i="0" dirty="0">
                <a:solidFill>
                  <a:srgbClr val="383838"/>
                </a:solidFill>
                <a:effectLst/>
              </a:rPr>
              <a:t>Zorg dat de post weggehaald wordt en raag of je buren de gordijnen af en toe open en dicht doen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nl-NL" sz="1800" dirty="0"/>
              <a:t>Plaats tijdens je vakantie een auto op je oprit: een eventueel tweede auto van je zelf of die van je buren. </a:t>
            </a:r>
          </a:p>
          <a:p>
            <a:pPr marL="457200" indent="-457200" algn="l">
              <a:buAutoNum type="arabicPeriod"/>
            </a:pPr>
            <a:r>
              <a:rPr lang="nl-NL" sz="1800" dirty="0"/>
              <a:t>Vermeld niet op social media of je antwoordapparaat dat je met vakantie bent. </a:t>
            </a:r>
          </a:p>
          <a:p>
            <a:pPr marL="457200" indent="-457200" algn="l">
              <a:buAutoNum type="arabicPeriod"/>
            </a:pPr>
            <a:endParaRPr lang="nl-NL" sz="2200" dirty="0"/>
          </a:p>
          <a:p>
            <a:pPr marL="457200" indent="-457200" algn="l">
              <a:buAutoNum type="arabicPeriod"/>
            </a:pPr>
            <a:endParaRPr lang="nl-NL" sz="2200" dirty="0"/>
          </a:p>
          <a:p>
            <a:pPr marL="457200" indent="-457200" algn="l">
              <a:buAutoNum type="arabicPeriod"/>
            </a:pPr>
            <a:endParaRPr lang="nl-NL" sz="2300" dirty="0"/>
          </a:p>
          <a:p>
            <a:pPr marL="457200" indent="-457200" algn="l">
              <a:buAutoNum type="arabicPeriod"/>
            </a:pPr>
            <a:endParaRPr lang="nl-NL" dirty="0"/>
          </a:p>
          <a:p>
            <a:pPr marL="457200" indent="-457200" algn="l">
              <a:buAutoNum type="arabicPeriod"/>
            </a:pPr>
            <a:endParaRPr lang="nl-NL" dirty="0"/>
          </a:p>
          <a:p>
            <a:pPr algn="l"/>
            <a:endParaRPr lang="nl-NL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A35A28E-3B52-47AE-5BAA-22B6F471A8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91"/>
          <a:stretch/>
        </p:blipFill>
        <p:spPr bwMode="auto">
          <a:xfrm>
            <a:off x="8376692" y="0"/>
            <a:ext cx="3650222" cy="114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887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1DF4-09E3-2382-5BA9-814478E1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11" y="1168443"/>
            <a:ext cx="11513976" cy="1019175"/>
          </a:xfrm>
        </p:spPr>
        <p:txBody>
          <a:bodyPr>
            <a:normAutofit/>
          </a:bodyPr>
          <a:lstStyle/>
          <a:p>
            <a:r>
              <a:rPr lang="nl-NL" sz="4000" b="1" dirty="0"/>
              <a:t>Welke vragen heeft u voor ons?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973091" y="1982367"/>
            <a:ext cx="19005003" cy="10626929"/>
          </a:xfrm>
        </p:spPr>
        <p:txBody>
          <a:bodyPr>
            <a:normAutofit/>
          </a:bodyPr>
          <a:lstStyle/>
          <a:p>
            <a:pPr lvl="2" algn="l"/>
            <a:endParaRPr lang="nl-NL" sz="1600" dirty="0"/>
          </a:p>
          <a:p>
            <a:pPr marL="457200" indent="-457200" algn="l">
              <a:buAutoNum type="arabicPeriod"/>
            </a:pPr>
            <a:endParaRPr lang="nl-NL" sz="2200" dirty="0"/>
          </a:p>
          <a:p>
            <a:pPr marL="457200" indent="-457200" algn="l">
              <a:buAutoNum type="arabicPeriod"/>
            </a:pPr>
            <a:endParaRPr lang="nl-NL" sz="2300" dirty="0"/>
          </a:p>
          <a:p>
            <a:pPr marL="457200" indent="-457200" algn="l">
              <a:buAutoNum type="arabicPeriod"/>
            </a:pPr>
            <a:endParaRPr lang="nl-NL" dirty="0"/>
          </a:p>
          <a:p>
            <a:pPr marL="457200" indent="-457200" algn="l">
              <a:buAutoNum type="arabicPeriod"/>
            </a:pPr>
            <a:endParaRPr lang="nl-NL" dirty="0"/>
          </a:p>
          <a:p>
            <a:pPr algn="l"/>
            <a:endParaRPr lang="nl-NL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A63F34C-7619-2915-FD1F-94E2A462B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76692" y="0"/>
            <a:ext cx="3650222" cy="127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ragen - Rijnhuyse">
            <a:extLst>
              <a:ext uri="{FF2B5EF4-FFF2-40B4-BE49-F238E27FC236}">
                <a16:creationId xmlns:a16="http://schemas.microsoft.com/office/drawing/2014/main" id="{46571330-74F2-65C0-5294-247298EDA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413" y="2557865"/>
            <a:ext cx="5542772" cy="362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1DF4-09E3-2382-5BA9-814478E1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144377"/>
            <a:ext cx="11513976" cy="1019175"/>
          </a:xfrm>
        </p:spPr>
        <p:txBody>
          <a:bodyPr>
            <a:noAutofit/>
          </a:bodyPr>
          <a:lstStyle/>
          <a:p>
            <a:pPr algn="l"/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endParaRPr lang="nl-NL" sz="36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824" y="2152496"/>
            <a:ext cx="11513976" cy="3561127"/>
          </a:xfrm>
        </p:spPr>
        <p:txBody>
          <a:bodyPr>
            <a:normAutofit/>
          </a:bodyPr>
          <a:lstStyle/>
          <a:p>
            <a:pPr algn="l"/>
            <a:endParaRPr lang="nl-NL" sz="2800" dirty="0"/>
          </a:p>
          <a:p>
            <a:pPr algn="l"/>
            <a:endParaRPr lang="nl-NL" sz="3600" dirty="0"/>
          </a:p>
          <a:p>
            <a:r>
              <a:rPr lang="nl-NL" sz="3600" dirty="0"/>
              <a:t>Openingswoord door Roel Schulting</a:t>
            </a:r>
            <a:endParaRPr lang="nl-NL" sz="3600" b="1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BA1D149-65AD-3653-8B98-B0DEA528B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76692" y="0"/>
            <a:ext cx="3650222" cy="127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68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1DF4-09E3-2382-5BA9-814478E1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938" y="929773"/>
            <a:ext cx="11513976" cy="1019175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/>
              <a:t>Programma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012" y="1948948"/>
            <a:ext cx="11513976" cy="4493745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nl-NL" dirty="0"/>
              <a:t>Opening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nl-NL" dirty="0"/>
              <a:t>Voorstelronde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nl-NL" dirty="0"/>
              <a:t>Welkomstwoord door wijkwethouder Walter van Dijk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nl-NL" dirty="0"/>
              <a:t>Wijkagenten geven een overzicht van wat zij in hun rondes aantreffen wat kan leiden tot inbraakpogingen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nl-NL" dirty="0"/>
              <a:t>Ervaringsdeskundige Evert Jansen en tips ter preventie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nl-NL" dirty="0"/>
              <a:t>Vragenronde tussen genodigden en sprekers o.l.v. de dagvoorzitter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nl-NL" dirty="0"/>
              <a:t>Samenvatting en afronding door de wijkmanager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nl-NL" dirty="0"/>
              <a:t>Afsluiting door de dagvoorzitter ( 21.30 uur)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BC2A28C-98FD-35B1-DDBD-F5A85DD38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76692" y="0"/>
            <a:ext cx="3650222" cy="127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786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1DF4-09E3-2382-5BA9-814478E1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144377"/>
            <a:ext cx="11513976" cy="1019175"/>
          </a:xfrm>
        </p:spPr>
        <p:txBody>
          <a:bodyPr>
            <a:noAutofit/>
          </a:bodyPr>
          <a:lstStyle/>
          <a:p>
            <a:pPr algn="l"/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r>
              <a:rPr lang="nl-NL" sz="4000" b="1" dirty="0"/>
              <a:t>Voorstelronde</a:t>
            </a:r>
            <a:r>
              <a:rPr lang="nl-NL" sz="3600" dirty="0"/>
              <a:t>:</a:t>
            </a:r>
            <a:br>
              <a:rPr lang="nl-NL" sz="3600" dirty="0"/>
            </a:br>
            <a:endParaRPr lang="nl-NL" sz="36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012" y="2288754"/>
            <a:ext cx="11513976" cy="4493745"/>
          </a:xfrm>
        </p:spPr>
        <p:txBody>
          <a:bodyPr>
            <a:normAutofit/>
          </a:bodyPr>
          <a:lstStyle/>
          <a:p>
            <a:pPr marL="742950" indent="-742950" algn="l">
              <a:buAutoNum type="arabicPeriod"/>
            </a:pPr>
            <a:r>
              <a:rPr lang="nl-NL" dirty="0"/>
              <a:t>Dhr. Walter van Dijk 			| Wijkwethouder</a:t>
            </a:r>
          </a:p>
          <a:p>
            <a:pPr marL="742950" indent="-742950" algn="l">
              <a:buAutoNum type="arabicPeriod"/>
            </a:pPr>
            <a:r>
              <a:rPr lang="nl-NL" dirty="0"/>
              <a:t>Peter Donker en Petra van Kleef 	| Wijkagenten</a:t>
            </a:r>
          </a:p>
          <a:p>
            <a:pPr marL="742950" indent="-742950" algn="l">
              <a:buAutoNum type="arabicPeriod"/>
            </a:pPr>
            <a:r>
              <a:rPr lang="nl-NL" dirty="0"/>
              <a:t>Evert Jansen 				| Ervaringsdeskundige</a:t>
            </a:r>
          </a:p>
          <a:p>
            <a:pPr marL="742950" indent="-742950" algn="l">
              <a:buAutoNum type="arabicPeriod"/>
            </a:pPr>
            <a:r>
              <a:rPr lang="nl-NL" dirty="0"/>
              <a:t>Bülent Isik 				| Wijkmanager Den Dolder e.o.</a:t>
            </a:r>
          </a:p>
          <a:p>
            <a:pPr marL="742950" indent="-742950" algn="l">
              <a:buAutoNum type="arabicPeriod"/>
            </a:pPr>
            <a:r>
              <a:rPr lang="nl-NL" dirty="0"/>
              <a:t>Roel Schulting 				| Dagvoorzitter</a:t>
            </a:r>
          </a:p>
          <a:p>
            <a:pPr marL="742950" indent="-742950" algn="l">
              <a:buAutoNum type="arabicPeriod"/>
            </a:pPr>
            <a:endParaRPr lang="nl-NL" sz="36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BA1D149-65AD-3653-8B98-B0DEA528B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76692" y="0"/>
            <a:ext cx="3650222" cy="127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27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1DF4-09E3-2382-5BA9-814478E1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1060" y="1174357"/>
            <a:ext cx="7810150" cy="1019175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/>
              <a:t>Welkomstwoord door wijkwethouder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0659" y="2193532"/>
            <a:ext cx="11513976" cy="3657789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/>
              <a:t>Walter van Dijk</a:t>
            </a:r>
          </a:p>
          <a:p>
            <a:pPr algn="l"/>
            <a:endParaRPr lang="nl-NL" sz="4400" dirty="0"/>
          </a:p>
          <a:p>
            <a:pPr algn="l"/>
            <a:endParaRPr lang="nl-NL" sz="4400" dirty="0"/>
          </a:p>
          <a:p>
            <a:pPr algn="l"/>
            <a:endParaRPr lang="nl-NL" dirty="0"/>
          </a:p>
        </p:txBody>
      </p:sp>
      <p:pic>
        <p:nvPicPr>
          <p:cNvPr id="1036" name="Picture 12">
            <a:extLst>
              <a:ext uri="{FF2B5EF4-FFF2-40B4-BE49-F238E27FC236}">
                <a16:creationId xmlns:a16="http://schemas.microsoft.com/office/drawing/2014/main" id="{B890DC18-9ECF-D095-9491-54E0A66FF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953" y="2448471"/>
            <a:ext cx="4112856" cy="411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305A0BB-059D-8035-6709-9D038041E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76692" y="0"/>
            <a:ext cx="3650222" cy="127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04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1DF4-09E3-2382-5BA9-814478E1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144377"/>
            <a:ext cx="11513976" cy="1019175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/>
              <a:t>Ervaringen van de wijkagenten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012" y="2288754"/>
            <a:ext cx="11513976" cy="4493745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nl-NL" dirty="0"/>
              <a:t>Wat is een verdachte situatie en hoe ga je hiermee om?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nl-NL" dirty="0"/>
              <a:t>Voor meer informatie : Politie keurmerk veilig wonen </a:t>
            </a:r>
            <a:r>
              <a:rPr lang="nl-NL" dirty="0">
                <a:hlinkClick r:id="rId2"/>
              </a:rPr>
              <a:t>www.pkvw.nl</a:t>
            </a:r>
            <a:r>
              <a:rPr lang="nl-NL" dirty="0"/>
              <a:t>  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  <a:p>
            <a:pPr algn="l"/>
            <a:r>
              <a:rPr lang="nl-NL" dirty="0">
                <a:hlinkClick r:id="rId3"/>
              </a:rPr>
              <a:t>https://www.politie.nl/informatie/wat-is-misdaad-in-kaart.html</a:t>
            </a:r>
            <a:r>
              <a:rPr lang="nl-NL" dirty="0"/>
              <a:t> </a:t>
            </a:r>
            <a:br>
              <a:rPr lang="nl-NL" dirty="0"/>
            </a:br>
            <a:r>
              <a:rPr lang="nl-NL" sz="1800" i="1" dirty="0"/>
              <a:t>(woninginbraken in kaart) </a:t>
            </a:r>
            <a:endParaRPr lang="nl-NL" i="1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4649456-547C-5889-0253-DF01F9E40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76692" y="0"/>
            <a:ext cx="3650222" cy="127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65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1DF4-09E3-2382-5BA9-814478E1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012" y="1032512"/>
            <a:ext cx="11513976" cy="1019175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/>
              <a:t>Wijkagenten: cijfers over de woninginbraken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012" y="2051687"/>
            <a:ext cx="11513976" cy="4493745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De cijfers zijn inclusief poging tot inbraak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 </a:t>
            </a:r>
          </a:p>
        </p:txBody>
      </p:sp>
      <p:graphicFrame>
        <p:nvGraphicFramePr>
          <p:cNvPr id="8" name="Grafiek 7">
            <a:extLst>
              <a:ext uri="{FF2B5EF4-FFF2-40B4-BE49-F238E27FC236}">
                <a16:creationId xmlns:a16="http://schemas.microsoft.com/office/drawing/2014/main" id="{C5C354CA-C6AB-87C8-3BAB-BFB49F06D0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5259976"/>
              </p:ext>
            </p:extLst>
          </p:nvPr>
        </p:nvGraphicFramePr>
        <p:xfrm>
          <a:off x="1931226" y="2478638"/>
          <a:ext cx="8329548" cy="406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>
            <a:extLst>
              <a:ext uri="{FF2B5EF4-FFF2-40B4-BE49-F238E27FC236}">
                <a16:creationId xmlns:a16="http://schemas.microsoft.com/office/drawing/2014/main" id="{378740ED-8979-2EF4-7A56-2950776D7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76692" y="0"/>
            <a:ext cx="3650222" cy="127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08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71DF4-09E3-2382-5BA9-814478E1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012" y="1320546"/>
            <a:ext cx="11513976" cy="1019175"/>
          </a:xfrm>
        </p:spPr>
        <p:txBody>
          <a:bodyPr>
            <a:noAutofit/>
          </a:bodyPr>
          <a:lstStyle/>
          <a:p>
            <a:pPr algn="l"/>
            <a:r>
              <a:rPr lang="nl-NL" sz="4000" b="1" dirty="0"/>
              <a:t>Ervaringen Roel Schulting </a:t>
            </a:r>
            <a:br>
              <a:rPr lang="nl-NL" sz="4000" b="1" dirty="0"/>
            </a:br>
            <a:r>
              <a:rPr lang="nl-NL" sz="2800" b="1" i="1" dirty="0"/>
              <a:t>Coördinator buurtpreventie B en D</a:t>
            </a:r>
            <a:br>
              <a:rPr lang="nl-NL" sz="4000" b="1" dirty="0"/>
            </a:br>
            <a:endParaRPr lang="nl-NL" sz="4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012" y="2163552"/>
            <a:ext cx="11513976" cy="5004033"/>
          </a:xfrm>
        </p:spPr>
        <p:txBody>
          <a:bodyPr>
            <a:normAutofit fontScale="25000" lnSpcReduction="20000"/>
          </a:bodyPr>
          <a:lstStyle/>
          <a:p>
            <a:pPr algn="l"/>
            <a:br>
              <a:rPr lang="nl-NL" dirty="0"/>
            </a:b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Begonnen met buurtpreventie-opzet voor Douglaslaan in 2016: </a:t>
            </a:r>
          </a:p>
          <a:p>
            <a:pPr marL="1143000" lvl="0" indent="-1143000" algn="l">
              <a:buFont typeface="Wingdings" panose="05000000000000000000" pitchFamily="2" charset="2"/>
              <a:buChar char="§"/>
            </a:pPr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Appgroep voor korte berichten die niet kunnen wachten </a:t>
            </a:r>
          </a:p>
          <a:p>
            <a:pPr marL="1143000" lvl="0" indent="-1143000" algn="l">
              <a:buFont typeface="Wingdings" panose="05000000000000000000" pitchFamily="2" charset="2"/>
              <a:buChar char="§"/>
            </a:pPr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Mailgroep voor langere berichten die geen haast hebben</a:t>
            </a:r>
          </a:p>
          <a:p>
            <a:pPr algn="l"/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l"/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Presentatie in 2017 voor Ver. B&amp;D over opzet</a:t>
            </a:r>
          </a:p>
          <a:p>
            <a:pPr algn="l"/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Gevolgd door vraag om hulp bij opzet in andere lanen in B&amp;D</a:t>
            </a:r>
          </a:p>
          <a:p>
            <a:pPr algn="l"/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l"/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2019 alle lanen in B&amp;D aangesloten: 27 lanen, 24 beheerders:</a:t>
            </a:r>
          </a:p>
          <a:p>
            <a:pPr marL="1143000" lvl="0" indent="-1143000" algn="l">
              <a:buFont typeface="Wingdings" panose="05000000000000000000" pitchFamily="2" charset="2"/>
              <a:buChar char="§"/>
            </a:pPr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laan en eigen app- en mailgroep voor alle bewoners</a:t>
            </a:r>
          </a:p>
          <a:p>
            <a:pPr marL="1143000" lvl="0" indent="-1143000" algn="l">
              <a:buFont typeface="Wingdings" panose="05000000000000000000" pitchFamily="2" charset="2"/>
              <a:buChar char="§"/>
            </a:pPr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heel B&amp;D een app- en mailgroep voor alle beheerders plus de wijkagenten</a:t>
            </a:r>
          </a:p>
          <a:p>
            <a:pPr marL="1143000" lvl="0" indent="-1143000" algn="l">
              <a:buFont typeface="Wingdings" panose="05000000000000000000" pitchFamily="2" charset="2"/>
              <a:buChar char="§"/>
            </a:pPr>
            <a:r>
              <a:rPr lang="nl-NL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Regelmatig overleg met wijkmanager en wijkagenten</a:t>
            </a:r>
          </a:p>
          <a:p>
            <a:pPr algn="l"/>
            <a:r>
              <a:rPr lang="nl-NL" sz="8000" dirty="0"/>
              <a:t>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55C905E-BBA1-4084-5CA6-61930CC799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76"/>
          <a:stretch/>
        </p:blipFill>
        <p:spPr bwMode="auto">
          <a:xfrm>
            <a:off x="8376692" y="0"/>
            <a:ext cx="3650222" cy="114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489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78DFFAA2-E2CC-8F6E-8F85-B3ED22BEA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459" y="1241572"/>
            <a:ext cx="11513976" cy="4878198"/>
          </a:xfrm>
        </p:spPr>
        <p:txBody>
          <a:bodyPr>
            <a:normAutofit fontScale="40000" lnSpcReduction="20000"/>
          </a:bodyPr>
          <a:lstStyle/>
          <a:p>
            <a:pPr algn="l"/>
            <a:br>
              <a:rPr lang="nl-NL" dirty="0"/>
            </a:br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Voordelen:</a:t>
            </a:r>
          </a:p>
          <a:p>
            <a:pPr marL="571500" lvl="0" indent="-571500" algn="l">
              <a:buFont typeface="Wingdings" panose="05000000000000000000" pitchFamily="2" charset="2"/>
              <a:buChar char="§"/>
            </a:pPr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Gevoel van veiligheid</a:t>
            </a:r>
          </a:p>
          <a:p>
            <a:pPr marL="571500" lvl="0" indent="-571500" algn="l">
              <a:buFont typeface="Wingdings" panose="05000000000000000000" pitchFamily="2" charset="2"/>
              <a:buChar char="§"/>
            </a:pPr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 en bijna proactief informeren en handelen door bewoners bij ‘onraad’</a:t>
            </a:r>
          </a:p>
          <a:p>
            <a:pPr marL="571500" lvl="0" indent="-571500" algn="l">
              <a:buFont typeface="Wingdings" panose="05000000000000000000" pitchFamily="2" charset="2"/>
              <a:buChar char="§"/>
            </a:pPr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Informeren en leren van ervaringen met (pogingen tot) inbraak en op anticiperen</a:t>
            </a:r>
          </a:p>
          <a:p>
            <a:pPr algn="l"/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l"/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Drie keer bij elkaar geweest: </a:t>
            </a:r>
          </a:p>
          <a:p>
            <a:pPr marL="571500" lvl="0" indent="-571500" algn="l">
              <a:buFont typeface="Wingdings" panose="05000000000000000000" pitchFamily="2" charset="2"/>
              <a:buChar char="§"/>
            </a:pPr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 okt. 2019 eerste afstemmingsoverleg met beheerders, Douglaslaan 10; </a:t>
            </a:r>
          </a:p>
          <a:p>
            <a:pPr marL="571500" lvl="0" indent="-571500" algn="l">
              <a:buFont typeface="Wingdings" panose="05000000000000000000" pitchFamily="2" charset="2"/>
              <a:buChar char="§"/>
            </a:pPr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jan. 2020 informatie-uitwisseling en afstemming tussen beheerders en politie, Politiebureau Zeist</a:t>
            </a:r>
          </a:p>
          <a:p>
            <a:pPr marL="571500" lvl="0" indent="-571500" algn="l">
              <a:buFont typeface="Wingdings" panose="05000000000000000000" pitchFamily="2" charset="2"/>
              <a:buChar char="§"/>
            </a:pPr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feb. 2020 workshop ‘Herkennen van afwijkend gedrag’, Tennisvereniging B&amp;D</a:t>
            </a:r>
          </a:p>
          <a:p>
            <a:pPr algn="l"/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l"/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 vierde keer dat beheerders bij elkaar komen met als doel: </a:t>
            </a:r>
          </a:p>
          <a:p>
            <a:pPr marL="571500" lvl="0" indent="-571500" algn="l">
              <a:buFont typeface="Wingdings" panose="05000000000000000000" pitchFamily="2" charset="2"/>
              <a:buChar char="§"/>
            </a:pPr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aantal woninginbraken terugbrengen</a:t>
            </a:r>
          </a:p>
          <a:p>
            <a:pPr marL="571500" lvl="0" indent="-571500" algn="l">
              <a:buFont typeface="Wingdings" panose="05000000000000000000" pitchFamily="2" charset="2"/>
              <a:buChar char="§"/>
            </a:pPr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Geïnformeerd te worden </a:t>
            </a:r>
          </a:p>
          <a:p>
            <a:pPr marL="571500" lvl="0" indent="-571500" algn="l">
              <a:buFont typeface="Wingdings" panose="05000000000000000000" pitchFamily="2" charset="2"/>
              <a:buChar char="§"/>
            </a:pPr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Ervaringen te delen </a:t>
            </a:r>
          </a:p>
          <a:p>
            <a:pPr algn="l"/>
            <a:r>
              <a:rPr lang="nl-NL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Vervolgens de eigen lanen (straten) bij te praten en preventiemogelijkheden te verbeteren</a:t>
            </a:r>
            <a:endParaRPr lang="nl-NL" sz="42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28C968A-8B4A-2C32-782E-813ACFBE41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76"/>
          <a:stretch/>
        </p:blipFill>
        <p:spPr bwMode="auto">
          <a:xfrm>
            <a:off x="8376692" y="0"/>
            <a:ext cx="3650222" cy="114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2174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599</Words>
  <Application>Microsoft Office PowerPoint</Application>
  <PresentationFormat>Breedbeeld</PresentationFormat>
  <Paragraphs>86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Bijeenkomst Whatsappgroep-beheerders  </vt:lpstr>
      <vt:lpstr>              </vt:lpstr>
      <vt:lpstr>Programma</vt:lpstr>
      <vt:lpstr>             Voorstelronde: </vt:lpstr>
      <vt:lpstr>Welkomstwoord door wijkwethouder</vt:lpstr>
      <vt:lpstr>Ervaringen van de wijkagenten</vt:lpstr>
      <vt:lpstr>Wijkagenten: cijfers over de woninginbraken</vt:lpstr>
      <vt:lpstr>Ervaringen Roel Schulting  Coördinator buurtpreventie B en D </vt:lpstr>
      <vt:lpstr>PowerPoint-presentatie</vt:lpstr>
      <vt:lpstr>Ervaringsdeskundige Evert Jansen en zijn tips</vt:lpstr>
      <vt:lpstr>Welke vragen heeft u voor 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Beheerdersbijeenkomst Whatsapp-groepen</dc:title>
  <dc:creator>Isik, Bülent</dc:creator>
  <cp:lastModifiedBy>Isik, Bülent</cp:lastModifiedBy>
  <cp:revision>27</cp:revision>
  <cp:lastPrinted>2022-06-29T08:23:53Z</cp:lastPrinted>
  <dcterms:created xsi:type="dcterms:W3CDTF">2022-06-07T13:32:35Z</dcterms:created>
  <dcterms:modified xsi:type="dcterms:W3CDTF">2022-06-29T08:30:23Z</dcterms:modified>
</cp:coreProperties>
</file>