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751" r:id="rId5"/>
    <p:sldId id="758" r:id="rId6"/>
    <p:sldId id="761" r:id="rId7"/>
    <p:sldId id="763" r:id="rId8"/>
    <p:sldId id="762" r:id="rId9"/>
    <p:sldId id="760" r:id="rId10"/>
    <p:sldId id="764" r:id="rId11"/>
    <p:sldId id="755" r:id="rId12"/>
    <p:sldId id="765" r:id="rId13"/>
    <p:sldId id="766" r:id="rId14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rdegraaf, Mieke" initials="NM" lastIdx="1" clrIdx="0">
    <p:extLst>
      <p:ext uri="{19B8F6BF-5375-455C-9EA6-DF929625EA0E}">
        <p15:presenceInfo xmlns:p15="http://schemas.microsoft.com/office/powerpoint/2012/main" userId="S::m.noordegraaf@zeist.nl::b37a454b-67a8-4a23-bba4-9cde670b3203" providerId="AD"/>
      </p:ext>
    </p:extLst>
  </p:cmAuthor>
  <p:cmAuthor id="2" name="Rinze van Veen" initials="RV" lastIdx="6" clrIdx="1">
    <p:extLst>
      <p:ext uri="{19B8F6BF-5375-455C-9EA6-DF929625EA0E}">
        <p15:presenceInfo xmlns:p15="http://schemas.microsoft.com/office/powerpoint/2012/main" userId="S::info_rapgebiedsontwikkeling.nl#ext#@gemeentezeist.onmicrosoft.com::e5b07c95-d18e-48a9-835b-f3ba750cab37" providerId="AD"/>
      </p:ext>
    </p:extLst>
  </p:cmAuthor>
  <p:cmAuthor id="3" name="Coffeng Robert, R.F." initials="CR" lastIdx="1" clrIdx="2">
    <p:extLst>
      <p:ext uri="{19B8F6BF-5375-455C-9EA6-DF929625EA0E}">
        <p15:presenceInfo xmlns:p15="http://schemas.microsoft.com/office/powerpoint/2012/main" userId="S::robert.coffeng_anteagroup.com#ext#@gemeentezeist.onmicrosoft.com::42b87df9-ee36-49cc-9358-e8a5e7392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DC0"/>
    <a:srgbClr val="E2CA80"/>
    <a:srgbClr val="4F81BD"/>
    <a:srgbClr val="C0504D"/>
    <a:srgbClr val="7B6856"/>
    <a:srgbClr val="ECD283"/>
    <a:srgbClr val="8E7E6F"/>
    <a:srgbClr val="F39200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33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ED23A-7F15-4C96-B801-1894000D10A1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1EF44-79AE-48E4-AA09-5BBAD74DB7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33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2DABDE34-2D55-4F2E-88DD-2FDC40001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630949"/>
            <a:ext cx="6604000" cy="12192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200"/>
              </a:lnSpc>
              <a:tabLst/>
              <a:defRPr sz="4000" b="1" i="0">
                <a:solidFill>
                  <a:srgbClr val="7B6856"/>
                </a:solidFill>
                <a:latin typeface="Arial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52500" y="2808000"/>
            <a:ext cx="6604000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200">
                <a:solidFill>
                  <a:srgbClr val="F39200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89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>
            <a:extLst>
              <a:ext uri="{FF2B5EF4-FFF2-40B4-BE49-F238E27FC236}">
                <a16:creationId xmlns:a16="http://schemas.microsoft.com/office/drawing/2014/main" id="{A7F0BF93-A7C0-4E34-82F9-7A0C8C9EC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C749D1AC-B3EB-439E-AF8F-B39782B227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2500" y="1260000"/>
            <a:ext cx="6604000" cy="3456000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spcBef>
                <a:spcPts val="0"/>
              </a:spcBef>
              <a:buClr>
                <a:srgbClr val="F39200"/>
              </a:buClr>
              <a:buFont typeface="Wingdings" charset="2"/>
              <a:buChar char="§"/>
              <a:defRPr sz="1800">
                <a:solidFill>
                  <a:srgbClr val="6F6F6F"/>
                </a:solidFill>
                <a:latin typeface="Arial"/>
              </a:defRPr>
            </a:lvl1pPr>
            <a:lvl2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2pPr>
            <a:lvl3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3pPr>
            <a:lvl4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4pPr>
            <a:lvl5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508000"/>
            <a:ext cx="6604000" cy="406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400" b="1" i="0">
                <a:solidFill>
                  <a:srgbClr val="7B6856"/>
                </a:solidFill>
                <a:latin typeface="Arial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730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>
            <a:extLst>
              <a:ext uri="{FF2B5EF4-FFF2-40B4-BE49-F238E27FC236}">
                <a16:creationId xmlns:a16="http://schemas.microsoft.com/office/drawing/2014/main" id="{A7C5213A-42BA-4446-8BAC-6F340CD64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3535F323-B871-4F23-87EC-8D8159BD0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2500" y="1260000"/>
            <a:ext cx="3175000" cy="3456000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spcBef>
                <a:spcPts val="0"/>
              </a:spcBef>
              <a:buClr>
                <a:srgbClr val="F39200"/>
              </a:buClr>
              <a:buFont typeface="Wingdings" charset="2"/>
              <a:buChar char="§"/>
              <a:defRPr sz="1800">
                <a:solidFill>
                  <a:srgbClr val="6F6F6F"/>
                </a:solidFill>
                <a:latin typeface="Arial"/>
              </a:defRPr>
            </a:lvl1pPr>
            <a:lvl2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2pPr>
            <a:lvl3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3pPr>
            <a:lvl4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4pPr>
            <a:lvl5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508000"/>
            <a:ext cx="6604000" cy="4064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400" b="1" i="0">
                <a:solidFill>
                  <a:srgbClr val="7B6856"/>
                </a:solidFill>
                <a:latin typeface="Arial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/>
          </p:nvPr>
        </p:nvSpPr>
        <p:spPr>
          <a:xfrm>
            <a:off x="4381500" y="1260000"/>
            <a:ext cx="3175000" cy="3456000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spcBef>
                <a:spcPts val="0"/>
              </a:spcBef>
              <a:buClr>
                <a:srgbClr val="F39200"/>
              </a:buClr>
              <a:buFont typeface="Wingdings" charset="2"/>
              <a:buChar char="§"/>
              <a:defRPr sz="1800">
                <a:solidFill>
                  <a:srgbClr val="6F6F6F"/>
                </a:solidFill>
                <a:latin typeface="Arial"/>
              </a:defRPr>
            </a:lvl1pPr>
            <a:lvl2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2pPr>
            <a:lvl3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3pPr>
            <a:lvl4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4pPr>
            <a:lvl5pPr marL="357188" indent="-179388">
              <a:spcBef>
                <a:spcPts val="0"/>
              </a:spcBef>
              <a:buClr>
                <a:srgbClr val="F39200"/>
              </a:buClr>
              <a:defRPr sz="1800">
                <a:solidFill>
                  <a:srgbClr val="6F6F6F"/>
                </a:solidFill>
                <a:latin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4022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8F99BCF2-D3CA-416D-A5EA-12799404A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DA2B8057-3E49-44D7-9DE3-0DAD0493B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EB073EA-7BF9-4647-9B30-F13A5384BFC4}"/>
              </a:ext>
            </a:extLst>
          </p:cNvPr>
          <p:cNvSpPr/>
          <p:nvPr userDrawn="1"/>
        </p:nvSpPr>
        <p:spPr>
          <a:xfrm>
            <a:off x="0" y="3873500"/>
            <a:ext cx="9144000" cy="1270000"/>
          </a:xfrm>
          <a:prstGeom prst="rect">
            <a:avLst/>
          </a:prstGeom>
          <a:solidFill>
            <a:srgbClr val="8EC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8A46E3BB-A331-4F2D-92F6-05A6F0F78D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990725"/>
            <a:ext cx="84137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BEC36243-3068-4A0F-92EA-E4452617A0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320925"/>
            <a:ext cx="841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8F380525-62E1-4337-8EC1-BD23394921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320925"/>
            <a:ext cx="825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8">
            <a:extLst>
              <a:ext uri="{FF2B5EF4-FFF2-40B4-BE49-F238E27FC236}">
                <a16:creationId xmlns:a16="http://schemas.microsoft.com/office/drawing/2014/main" id="{1E696ACC-2427-4196-AB0A-7E7C19DAAE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4088" y="1260475"/>
            <a:ext cx="66024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nl-NL" altLang="nl-NL" b="1">
                <a:solidFill>
                  <a:srgbClr val="F39200"/>
                </a:solidFill>
                <a:latin typeface="Arial" panose="020B0604020202020204" pitchFamily="34" charset="0"/>
              </a:rPr>
              <a:t>Publiekshal</a:t>
            </a:r>
            <a:r>
              <a:rPr lang="nl-NL" altLang="nl-NL" b="1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nl-NL" altLang="nl-NL">
                <a:solidFill>
                  <a:srgbClr val="6F6F6F"/>
                </a:solidFill>
                <a:latin typeface="Arial" panose="020B0604020202020204" pitchFamily="34" charset="0"/>
              </a:rPr>
              <a:t>Het Rond 1   Zeist</a:t>
            </a:r>
            <a:br>
              <a:rPr lang="nl-NL" altLang="nl-NL">
                <a:solidFill>
                  <a:srgbClr val="6F6F6F"/>
                </a:solidFill>
                <a:latin typeface="Arial" panose="020B0604020202020204" pitchFamily="34" charset="0"/>
              </a:rPr>
            </a:br>
            <a:r>
              <a:rPr lang="nl-NL" altLang="nl-NL">
                <a:solidFill>
                  <a:srgbClr val="6F6F6F"/>
                </a:solidFill>
                <a:latin typeface="Arial" panose="020B0604020202020204" pitchFamily="34" charset="0"/>
              </a:rPr>
              <a:t>Postbus 51   3700 AM Zeist</a:t>
            </a:r>
            <a:br>
              <a:rPr lang="nl-NL" altLang="nl-NL">
                <a:solidFill>
                  <a:srgbClr val="6F6F6F"/>
                </a:solidFill>
                <a:latin typeface="Arial" panose="020B0604020202020204" pitchFamily="34" charset="0"/>
              </a:rPr>
            </a:br>
            <a:r>
              <a:rPr lang="nl-NL" altLang="nl-NL">
                <a:solidFill>
                  <a:srgbClr val="6F6F6F"/>
                </a:solidFill>
                <a:latin typeface="Arial" panose="020B0604020202020204" pitchFamily="34" charset="0"/>
              </a:rPr>
              <a:t>Telefoon 14 030    zeist@zeist.nl    www.zeist.nl </a:t>
            </a:r>
          </a:p>
          <a:p>
            <a:pPr>
              <a:lnSpc>
                <a:spcPts val="2400"/>
              </a:lnSpc>
            </a:pPr>
            <a:r>
              <a:rPr lang="nl-NL" altLang="nl-NL">
                <a:solidFill>
                  <a:srgbClr val="6F6F6F"/>
                </a:solidFill>
                <a:latin typeface="Arial" panose="020B0604020202020204" pitchFamily="34" charset="0"/>
              </a:rPr>
              <a:t>twitter.com/gemeentezeist    facebook.com/gemeentezeist </a:t>
            </a: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DBDCC68D-446A-4C0C-9C64-210FE283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619375"/>
            <a:ext cx="8413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1">
            <a:extLst>
              <a:ext uri="{FF2B5EF4-FFF2-40B4-BE49-F238E27FC236}">
                <a16:creationId xmlns:a16="http://schemas.microsoft.com/office/drawing/2014/main" id="{F45057A4-9294-4848-BB5D-0F9AF578F0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698625"/>
            <a:ext cx="84137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BB9FEC9-B0F3-4F04-9101-DD27C00A17F2}"/>
              </a:ext>
            </a:extLst>
          </p:cNvPr>
          <p:cNvSpPr txBox="1">
            <a:spLocks/>
          </p:cNvSpPr>
          <p:nvPr userDrawn="1"/>
        </p:nvSpPr>
        <p:spPr>
          <a:xfrm>
            <a:off x="954088" y="508000"/>
            <a:ext cx="6604000" cy="40640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i="0" kern="1200">
                <a:solidFill>
                  <a:srgbClr val="7B6856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Gemeente Zeist</a:t>
            </a:r>
            <a:endParaRPr lang="nl-NL"/>
          </a:p>
        </p:txBody>
      </p:sp>
      <p:sp>
        <p:nvSpPr>
          <p:cNvPr id="12" name="Tekstvak 13">
            <a:extLst>
              <a:ext uri="{FF2B5EF4-FFF2-40B4-BE49-F238E27FC236}">
                <a16:creationId xmlns:a16="http://schemas.microsoft.com/office/drawing/2014/main" id="{CE432384-3D43-4A9E-8B08-FF3075FD13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5675" y="4149725"/>
            <a:ext cx="7454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nl-NL" altLang="nl-NL" b="1">
                <a:solidFill>
                  <a:schemeClr val="bg1"/>
                </a:solidFill>
                <a:latin typeface="Arial" panose="020B0604020202020204" pitchFamily="34" charset="0"/>
              </a:rPr>
              <a:t>Austerlitz   Bosch en Duin   Den Dolder   Huis ter Heide   Zeist 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DEEC940-F103-4DCE-8772-01886492931C}"/>
              </a:ext>
            </a:extLst>
          </p:cNvPr>
          <p:cNvSpPr/>
          <p:nvPr userDrawn="1"/>
        </p:nvSpPr>
        <p:spPr>
          <a:xfrm>
            <a:off x="2058988" y="4294188"/>
            <a:ext cx="82550" cy="82550"/>
          </a:xfrm>
          <a:prstGeom prst="rect">
            <a:avLst/>
          </a:prstGeom>
          <a:solidFill>
            <a:srgbClr val="7B6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BA3F95D-217A-4E8E-B272-7F958C39F1CF}"/>
              </a:ext>
            </a:extLst>
          </p:cNvPr>
          <p:cNvSpPr/>
          <p:nvPr userDrawn="1"/>
        </p:nvSpPr>
        <p:spPr>
          <a:xfrm>
            <a:off x="3836988" y="4294188"/>
            <a:ext cx="82550" cy="82550"/>
          </a:xfrm>
          <a:prstGeom prst="rect">
            <a:avLst/>
          </a:prstGeom>
          <a:solidFill>
            <a:srgbClr val="7B6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A8B8D41-4575-4F9F-98ED-69AA655026D1}"/>
              </a:ext>
            </a:extLst>
          </p:cNvPr>
          <p:cNvSpPr/>
          <p:nvPr userDrawn="1"/>
        </p:nvSpPr>
        <p:spPr>
          <a:xfrm>
            <a:off x="5254625" y="4294188"/>
            <a:ext cx="82550" cy="82550"/>
          </a:xfrm>
          <a:prstGeom prst="rect">
            <a:avLst/>
          </a:prstGeom>
          <a:solidFill>
            <a:srgbClr val="7B6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0A322AF-234A-4B0F-ABC7-0070A79A4BE7}"/>
              </a:ext>
            </a:extLst>
          </p:cNvPr>
          <p:cNvSpPr/>
          <p:nvPr userDrawn="1"/>
        </p:nvSpPr>
        <p:spPr>
          <a:xfrm>
            <a:off x="6983413" y="4294188"/>
            <a:ext cx="82550" cy="82550"/>
          </a:xfrm>
          <a:prstGeom prst="rect">
            <a:avLst/>
          </a:prstGeom>
          <a:solidFill>
            <a:srgbClr val="7B6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91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8766D360-BDC3-46B9-81F6-47B0D7F61A18}"/>
              </a:ext>
            </a:extLst>
          </p:cNvPr>
          <p:cNvSpPr/>
          <p:nvPr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rgbClr val="8EC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040" y="528660"/>
            <a:ext cx="6604000" cy="592645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F5D3D1-2645-457D-852D-309111E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0" y="1121305"/>
            <a:ext cx="6604000" cy="447873"/>
          </a:xfrm>
        </p:spPr>
        <p:txBody>
          <a:bodyPr/>
          <a:lstStyle/>
          <a:p>
            <a:r>
              <a:rPr lang="nl-NL" u="sng" dirty="0"/>
              <a:t>Schematische</a:t>
            </a:r>
            <a:r>
              <a:rPr lang="nl-NL" dirty="0"/>
              <a:t> weergave oplossingsrichtingen: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29774D2-94A2-4324-9CD4-3E5BC08250C0}"/>
              </a:ext>
            </a:extLst>
          </p:cNvPr>
          <p:cNvSpPr txBox="1">
            <a:spLocks/>
          </p:cNvSpPr>
          <p:nvPr/>
        </p:nvSpPr>
        <p:spPr>
          <a:xfrm>
            <a:off x="1710040" y="4906651"/>
            <a:ext cx="6604000" cy="198855"/>
          </a:xfrm>
          <a:prstGeom prst="rect">
            <a:avLst/>
          </a:prstGeom>
        </p:spPr>
        <p:txBody>
          <a:bodyPr lIns="0" tIns="0" rIns="0" bIns="0"/>
          <a:lstStyle>
            <a:lvl1pPr marL="17780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Wingdings" charset="2"/>
              <a:buChar char="§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1pPr>
            <a:lvl2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2pPr>
            <a:lvl3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3pPr>
            <a:lvl4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4pPr>
            <a:lvl5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B8F6D7-23D1-400A-A49A-16E6FD7C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4405" r="10990"/>
          <a:stretch/>
        </p:blipFill>
        <p:spPr>
          <a:xfrm>
            <a:off x="2258754" y="1545857"/>
            <a:ext cx="5506571" cy="3391556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ED3E0F4-924D-4D37-9B2E-38EAC1979D58}"/>
              </a:ext>
            </a:extLst>
          </p:cNvPr>
          <p:cNvSpPr/>
          <p:nvPr/>
        </p:nvSpPr>
        <p:spPr>
          <a:xfrm>
            <a:off x="3845859" y="1754024"/>
            <a:ext cx="2252563" cy="1190877"/>
          </a:xfrm>
          <a:custGeom>
            <a:avLst/>
            <a:gdLst>
              <a:gd name="connsiteX0" fmla="*/ 0 w 2252563"/>
              <a:gd name="connsiteY0" fmla="*/ 1190877 h 1190877"/>
              <a:gd name="connsiteX1" fmla="*/ 194982 w 2252563"/>
              <a:gd name="connsiteY1" fmla="*/ 1049683 h 1190877"/>
              <a:gd name="connsiteX2" fmla="*/ 215153 w 2252563"/>
              <a:gd name="connsiteY2" fmla="*/ 908489 h 1190877"/>
              <a:gd name="connsiteX3" fmla="*/ 141194 w 2252563"/>
              <a:gd name="connsiteY3" fmla="*/ 713507 h 1190877"/>
              <a:gd name="connsiteX4" fmla="*/ 80682 w 2252563"/>
              <a:gd name="connsiteY4" fmla="*/ 592483 h 1190877"/>
              <a:gd name="connsiteX5" fmla="*/ 94129 w 2252563"/>
              <a:gd name="connsiteY5" fmla="*/ 491630 h 1190877"/>
              <a:gd name="connsiteX6" fmla="*/ 262217 w 2252563"/>
              <a:gd name="connsiteY6" fmla="*/ 437842 h 1190877"/>
              <a:gd name="connsiteX7" fmla="*/ 369794 w 2252563"/>
              <a:gd name="connsiteY7" fmla="*/ 384054 h 1190877"/>
              <a:gd name="connsiteX8" fmla="*/ 887506 w 2252563"/>
              <a:gd name="connsiteY8" fmla="*/ 155454 h 1190877"/>
              <a:gd name="connsiteX9" fmla="*/ 1264023 w 2252563"/>
              <a:gd name="connsiteY9" fmla="*/ 812 h 1190877"/>
              <a:gd name="connsiteX10" fmla="*/ 1512794 w 2252563"/>
              <a:gd name="connsiteY10" fmla="*/ 101665 h 1190877"/>
              <a:gd name="connsiteX11" fmla="*/ 1600200 w 2252563"/>
              <a:gd name="connsiteY11" fmla="*/ 256307 h 1190877"/>
              <a:gd name="connsiteX12" fmla="*/ 1727947 w 2252563"/>
              <a:gd name="connsiteY12" fmla="*/ 404224 h 1190877"/>
              <a:gd name="connsiteX13" fmla="*/ 1889312 w 2252563"/>
              <a:gd name="connsiteY13" fmla="*/ 538695 h 1190877"/>
              <a:gd name="connsiteX14" fmla="*/ 2037229 w 2252563"/>
              <a:gd name="connsiteY14" fmla="*/ 632824 h 1190877"/>
              <a:gd name="connsiteX15" fmla="*/ 2212041 w 2252563"/>
              <a:gd name="connsiteY15" fmla="*/ 726954 h 1190877"/>
              <a:gd name="connsiteX16" fmla="*/ 2252382 w 2252563"/>
              <a:gd name="connsiteY16" fmla="*/ 821083 h 1190877"/>
              <a:gd name="connsiteX17" fmla="*/ 2225488 w 2252563"/>
              <a:gd name="connsiteY17" fmla="*/ 915212 h 1190877"/>
              <a:gd name="connsiteX18" fmla="*/ 2191870 w 2252563"/>
              <a:gd name="connsiteY18" fmla="*/ 969001 h 119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2563" h="1190877">
                <a:moveTo>
                  <a:pt x="0" y="1190877"/>
                </a:moveTo>
                <a:cubicBezTo>
                  <a:pt x="79561" y="1143812"/>
                  <a:pt x="159123" y="1096748"/>
                  <a:pt x="194982" y="1049683"/>
                </a:cubicBezTo>
                <a:cubicBezTo>
                  <a:pt x="230841" y="1002618"/>
                  <a:pt x="224118" y="964518"/>
                  <a:pt x="215153" y="908489"/>
                </a:cubicBezTo>
                <a:cubicBezTo>
                  <a:pt x="206188" y="852460"/>
                  <a:pt x="163606" y="766175"/>
                  <a:pt x="141194" y="713507"/>
                </a:cubicBezTo>
                <a:cubicBezTo>
                  <a:pt x="118782" y="660839"/>
                  <a:pt x="88526" y="629463"/>
                  <a:pt x="80682" y="592483"/>
                </a:cubicBezTo>
                <a:cubicBezTo>
                  <a:pt x="72838" y="555503"/>
                  <a:pt x="63873" y="517403"/>
                  <a:pt x="94129" y="491630"/>
                </a:cubicBezTo>
                <a:cubicBezTo>
                  <a:pt x="124385" y="465857"/>
                  <a:pt x="216273" y="455771"/>
                  <a:pt x="262217" y="437842"/>
                </a:cubicBezTo>
                <a:cubicBezTo>
                  <a:pt x="308161" y="419913"/>
                  <a:pt x="265579" y="431119"/>
                  <a:pt x="369794" y="384054"/>
                </a:cubicBezTo>
                <a:cubicBezTo>
                  <a:pt x="474009" y="336989"/>
                  <a:pt x="738468" y="219328"/>
                  <a:pt x="887506" y="155454"/>
                </a:cubicBezTo>
                <a:cubicBezTo>
                  <a:pt x="1036544" y="91580"/>
                  <a:pt x="1159808" y="9777"/>
                  <a:pt x="1264023" y="812"/>
                </a:cubicBezTo>
                <a:cubicBezTo>
                  <a:pt x="1368238" y="-8153"/>
                  <a:pt x="1456765" y="59082"/>
                  <a:pt x="1512794" y="101665"/>
                </a:cubicBezTo>
                <a:cubicBezTo>
                  <a:pt x="1568824" y="144247"/>
                  <a:pt x="1564341" y="205881"/>
                  <a:pt x="1600200" y="256307"/>
                </a:cubicBezTo>
                <a:cubicBezTo>
                  <a:pt x="1636059" y="306733"/>
                  <a:pt x="1679762" y="357159"/>
                  <a:pt x="1727947" y="404224"/>
                </a:cubicBezTo>
                <a:cubicBezTo>
                  <a:pt x="1776132" y="451289"/>
                  <a:pt x="1837765" y="500595"/>
                  <a:pt x="1889312" y="538695"/>
                </a:cubicBezTo>
                <a:cubicBezTo>
                  <a:pt x="1940859" y="576795"/>
                  <a:pt x="1983441" y="601448"/>
                  <a:pt x="2037229" y="632824"/>
                </a:cubicBezTo>
                <a:cubicBezTo>
                  <a:pt x="2091017" y="664200"/>
                  <a:pt x="2176182" y="695578"/>
                  <a:pt x="2212041" y="726954"/>
                </a:cubicBezTo>
                <a:cubicBezTo>
                  <a:pt x="2247900" y="758330"/>
                  <a:pt x="2250141" y="789707"/>
                  <a:pt x="2252382" y="821083"/>
                </a:cubicBezTo>
                <a:cubicBezTo>
                  <a:pt x="2254623" y="852459"/>
                  <a:pt x="2235573" y="890559"/>
                  <a:pt x="2225488" y="915212"/>
                </a:cubicBezTo>
                <a:cubicBezTo>
                  <a:pt x="2215403" y="939865"/>
                  <a:pt x="2203636" y="954433"/>
                  <a:pt x="2191870" y="969001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53537F16-17C4-4070-94E9-5AEC4F757594}"/>
              </a:ext>
            </a:extLst>
          </p:cNvPr>
          <p:cNvSpPr/>
          <p:nvPr/>
        </p:nvSpPr>
        <p:spPr>
          <a:xfrm>
            <a:off x="4410635" y="2796983"/>
            <a:ext cx="1485900" cy="779930"/>
          </a:xfrm>
          <a:custGeom>
            <a:avLst/>
            <a:gdLst>
              <a:gd name="connsiteX0" fmla="*/ 0 w 1485900"/>
              <a:gd name="connsiteY0" fmla="*/ 779930 h 779930"/>
              <a:gd name="connsiteX1" fmla="*/ 558053 w 1485900"/>
              <a:gd name="connsiteY1" fmla="*/ 289112 h 779930"/>
              <a:gd name="connsiteX2" fmla="*/ 820271 w 1485900"/>
              <a:gd name="connsiteY2" fmla="*/ 80683 h 779930"/>
              <a:gd name="connsiteX3" fmla="*/ 1169894 w 1485900"/>
              <a:gd name="connsiteY3" fmla="*/ 53789 h 779930"/>
              <a:gd name="connsiteX4" fmla="*/ 1485900 w 1485900"/>
              <a:gd name="connsiteY4" fmla="*/ 0 h 77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779930">
                <a:moveTo>
                  <a:pt x="0" y="779930"/>
                </a:moveTo>
                <a:lnTo>
                  <a:pt x="558053" y="289112"/>
                </a:lnTo>
                <a:cubicBezTo>
                  <a:pt x="694765" y="172571"/>
                  <a:pt x="718298" y="119903"/>
                  <a:pt x="820271" y="80683"/>
                </a:cubicBezTo>
                <a:cubicBezTo>
                  <a:pt x="922244" y="41463"/>
                  <a:pt x="1058956" y="67236"/>
                  <a:pt x="1169894" y="53789"/>
                </a:cubicBezTo>
                <a:cubicBezTo>
                  <a:pt x="1280832" y="40342"/>
                  <a:pt x="1383366" y="20171"/>
                  <a:pt x="148590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33B2472-0316-4088-B450-8EEF9082C74F}"/>
              </a:ext>
            </a:extLst>
          </p:cNvPr>
          <p:cNvCxnSpPr>
            <a:cxnSpLocks/>
          </p:cNvCxnSpPr>
          <p:nvPr/>
        </p:nvCxnSpPr>
        <p:spPr>
          <a:xfrm flipH="1">
            <a:off x="5298141" y="4235868"/>
            <a:ext cx="1680883" cy="329406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A09FE066-1CD9-492A-91AE-39BDE23ACF1D}"/>
              </a:ext>
            </a:extLst>
          </p:cNvPr>
          <p:cNvSpPr/>
          <p:nvPr/>
        </p:nvSpPr>
        <p:spPr>
          <a:xfrm>
            <a:off x="4840941" y="2817154"/>
            <a:ext cx="1055594" cy="1210235"/>
          </a:xfrm>
          <a:custGeom>
            <a:avLst/>
            <a:gdLst>
              <a:gd name="connsiteX0" fmla="*/ 0 w 1055594"/>
              <a:gd name="connsiteY0" fmla="*/ 1210235 h 1210235"/>
              <a:gd name="connsiteX1" fmla="*/ 813547 w 1055594"/>
              <a:gd name="connsiteY1" fmla="*/ 463924 h 1210235"/>
              <a:gd name="connsiteX2" fmla="*/ 1055594 w 1055594"/>
              <a:gd name="connsiteY2" fmla="*/ 0 h 12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594" h="1210235">
                <a:moveTo>
                  <a:pt x="0" y="1210235"/>
                </a:moveTo>
                <a:cubicBezTo>
                  <a:pt x="318807" y="937932"/>
                  <a:pt x="637615" y="665630"/>
                  <a:pt x="813547" y="463924"/>
                </a:cubicBezTo>
                <a:cubicBezTo>
                  <a:pt x="989479" y="262218"/>
                  <a:pt x="1022536" y="131109"/>
                  <a:pt x="1055594" y="0"/>
                </a:cubicBezTo>
              </a:path>
            </a:pathLst>
          </a:custGeom>
          <a:noFill/>
          <a:ln w="38100">
            <a:solidFill>
              <a:srgbClr val="ECD28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1EC73042-84BB-4172-8900-C1458B9B6C4B}"/>
              </a:ext>
            </a:extLst>
          </p:cNvPr>
          <p:cNvSpPr/>
          <p:nvPr/>
        </p:nvSpPr>
        <p:spPr>
          <a:xfrm>
            <a:off x="5298141" y="2595278"/>
            <a:ext cx="1458885" cy="1902758"/>
          </a:xfrm>
          <a:custGeom>
            <a:avLst/>
            <a:gdLst>
              <a:gd name="connsiteX0" fmla="*/ 0 w 1458885"/>
              <a:gd name="connsiteY0" fmla="*/ 1902758 h 1902758"/>
              <a:gd name="connsiteX1" fmla="*/ 753035 w 1458885"/>
              <a:gd name="connsiteY1" fmla="*/ 1734670 h 1902758"/>
              <a:gd name="connsiteX2" fmla="*/ 1156447 w 1458885"/>
              <a:gd name="connsiteY2" fmla="*/ 1337982 h 1902758"/>
              <a:gd name="connsiteX3" fmla="*/ 1452283 w 1458885"/>
              <a:gd name="connsiteY3" fmla="*/ 766482 h 1902758"/>
              <a:gd name="connsiteX4" fmla="*/ 867335 w 1458885"/>
              <a:gd name="connsiteY4" fmla="*/ 0 h 19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885" h="1902758">
                <a:moveTo>
                  <a:pt x="0" y="1902758"/>
                </a:moveTo>
                <a:cubicBezTo>
                  <a:pt x="280147" y="1865778"/>
                  <a:pt x="560294" y="1828799"/>
                  <a:pt x="753035" y="1734670"/>
                </a:cubicBezTo>
                <a:cubicBezTo>
                  <a:pt x="945776" y="1640541"/>
                  <a:pt x="1039906" y="1499347"/>
                  <a:pt x="1156447" y="1337982"/>
                </a:cubicBezTo>
                <a:cubicBezTo>
                  <a:pt x="1272988" y="1176617"/>
                  <a:pt x="1500468" y="989479"/>
                  <a:pt x="1452283" y="766482"/>
                </a:cubicBezTo>
                <a:cubicBezTo>
                  <a:pt x="1404098" y="543485"/>
                  <a:pt x="1135716" y="271742"/>
                  <a:pt x="867335" y="0"/>
                </a:cubicBezTo>
              </a:path>
            </a:pathLst>
          </a:custGeom>
          <a:noFill/>
          <a:ln w="38100">
            <a:solidFill>
              <a:srgbClr val="8ECD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2BACF11D-DB4A-4B60-8459-32454EC4DA49}"/>
              </a:ext>
            </a:extLst>
          </p:cNvPr>
          <p:cNvSpPr/>
          <p:nvPr/>
        </p:nvSpPr>
        <p:spPr>
          <a:xfrm>
            <a:off x="6526129" y="3222807"/>
            <a:ext cx="217571" cy="590550"/>
          </a:xfrm>
          <a:custGeom>
            <a:avLst/>
            <a:gdLst>
              <a:gd name="connsiteX0" fmla="*/ 135021 w 217571"/>
              <a:gd name="connsiteY0" fmla="*/ 0 h 590550"/>
              <a:gd name="connsiteX1" fmla="*/ 1671 w 217571"/>
              <a:gd name="connsiteY1" fmla="*/ 254000 h 590550"/>
              <a:gd name="connsiteX2" fmla="*/ 217571 w 217571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571" h="590550">
                <a:moveTo>
                  <a:pt x="135021" y="0"/>
                </a:moveTo>
                <a:cubicBezTo>
                  <a:pt x="61467" y="77787"/>
                  <a:pt x="-12087" y="155575"/>
                  <a:pt x="1671" y="254000"/>
                </a:cubicBezTo>
                <a:cubicBezTo>
                  <a:pt x="15429" y="352425"/>
                  <a:pt x="116500" y="471487"/>
                  <a:pt x="217571" y="590550"/>
                </a:cubicBezTo>
              </a:path>
            </a:pathLst>
          </a:custGeom>
          <a:noFill/>
          <a:ln>
            <a:solidFill>
              <a:srgbClr val="8ECD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3982339-6C9A-4635-A6D7-73C77272A055}"/>
              </a:ext>
            </a:extLst>
          </p:cNvPr>
          <p:cNvSpPr/>
          <p:nvPr/>
        </p:nvSpPr>
        <p:spPr>
          <a:xfrm>
            <a:off x="6794500" y="3438707"/>
            <a:ext cx="101600" cy="444500"/>
          </a:xfrm>
          <a:custGeom>
            <a:avLst/>
            <a:gdLst>
              <a:gd name="connsiteX0" fmla="*/ 101600 w 101600"/>
              <a:gd name="connsiteY0" fmla="*/ 444500 h 444500"/>
              <a:gd name="connsiteX1" fmla="*/ 0 w 10160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444500">
                <a:moveTo>
                  <a:pt x="101600" y="44450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8ECD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5E18350C-40BC-4CAD-BA6F-06208EC30594}"/>
              </a:ext>
            </a:extLst>
          </p:cNvPr>
          <p:cNvSpPr/>
          <p:nvPr/>
        </p:nvSpPr>
        <p:spPr>
          <a:xfrm>
            <a:off x="6326841" y="3108506"/>
            <a:ext cx="336357" cy="125295"/>
          </a:xfrm>
          <a:custGeom>
            <a:avLst/>
            <a:gdLst>
              <a:gd name="connsiteX0" fmla="*/ 101600 w 101600"/>
              <a:gd name="connsiteY0" fmla="*/ 444500 h 444500"/>
              <a:gd name="connsiteX1" fmla="*/ 0 w 10160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444500">
                <a:moveTo>
                  <a:pt x="101600" y="44450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8ECD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C9488BD-E0C6-4B9D-A0E0-847D4FBCCAD7}"/>
              </a:ext>
            </a:extLst>
          </p:cNvPr>
          <p:cNvSpPr/>
          <p:nvPr/>
        </p:nvSpPr>
        <p:spPr>
          <a:xfrm rot="11113654">
            <a:off x="6415577" y="3368134"/>
            <a:ext cx="101600" cy="444500"/>
          </a:xfrm>
          <a:custGeom>
            <a:avLst/>
            <a:gdLst>
              <a:gd name="connsiteX0" fmla="*/ 101600 w 101600"/>
              <a:gd name="connsiteY0" fmla="*/ 444500 h 444500"/>
              <a:gd name="connsiteX1" fmla="*/ 0 w 101600"/>
              <a:gd name="connsiteY1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 h="444500">
                <a:moveTo>
                  <a:pt x="101600" y="44450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8ECD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516E0E-7247-445F-A7BD-6F1BFFFD3D25}"/>
              </a:ext>
            </a:extLst>
          </p:cNvPr>
          <p:cNvSpPr txBox="1"/>
          <p:nvPr/>
        </p:nvSpPr>
        <p:spPr>
          <a:xfrm>
            <a:off x="5067052" y="1777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4A8C680-D60E-4330-97EE-D6D50F4EE3CC}"/>
              </a:ext>
            </a:extLst>
          </p:cNvPr>
          <p:cNvSpPr txBox="1"/>
          <p:nvPr/>
        </p:nvSpPr>
        <p:spPr>
          <a:xfrm>
            <a:off x="4152217" y="3353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8FDA3CE-DB5C-49CD-8D4D-BA9FAB4A24CC}"/>
              </a:ext>
            </a:extLst>
          </p:cNvPr>
          <p:cNvSpPr txBox="1"/>
          <p:nvPr/>
        </p:nvSpPr>
        <p:spPr>
          <a:xfrm>
            <a:off x="4676772" y="3622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E2CA80"/>
                </a:solidFill>
              </a:rPr>
              <a:t>3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435CA92-DBF1-4E90-8217-98E46E2B7686}"/>
              </a:ext>
            </a:extLst>
          </p:cNvPr>
          <p:cNvSpPr txBox="1"/>
          <p:nvPr/>
        </p:nvSpPr>
        <p:spPr>
          <a:xfrm>
            <a:off x="6019612" y="3892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8ECDC0"/>
                </a:solidFill>
              </a:rPr>
              <a:t>4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F200B7F-CD23-4DAF-90D2-C30B513C28E8}"/>
              </a:ext>
            </a:extLst>
          </p:cNvPr>
          <p:cNvSpPr txBox="1"/>
          <p:nvPr/>
        </p:nvSpPr>
        <p:spPr>
          <a:xfrm>
            <a:off x="6205029" y="4290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5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7EC427C-F079-4C29-808B-AC3E29738816}"/>
              </a:ext>
            </a:extLst>
          </p:cNvPr>
          <p:cNvCxnSpPr/>
          <p:nvPr/>
        </p:nvCxnSpPr>
        <p:spPr>
          <a:xfrm flipH="1">
            <a:off x="3415553" y="2292724"/>
            <a:ext cx="430306" cy="201705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2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2260" y="528660"/>
            <a:ext cx="6261846" cy="994172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ontsluitingsroute: </a:t>
            </a:r>
            <a:br>
              <a:rPr lang="nl-NL" dirty="0"/>
            </a:br>
            <a:r>
              <a:rPr lang="nl-NL" dirty="0"/>
              <a:t>voor- en nadelen leefbaarheid</a:t>
            </a:r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643D13AD-7CAA-4738-BC18-48F6B754B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62460"/>
              </p:ext>
            </p:extLst>
          </p:nvPr>
        </p:nvGraphicFramePr>
        <p:xfrm>
          <a:off x="1620370" y="1522832"/>
          <a:ext cx="7328647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06">
                  <a:extLst>
                    <a:ext uri="{9D8B030D-6E8A-4147-A177-3AD203B41FA5}">
                      <a16:colId xmlns:a16="http://schemas.microsoft.com/office/drawing/2014/main" val="4106579897"/>
                    </a:ext>
                  </a:extLst>
                </a:gridCol>
                <a:gridCol w="5069541">
                  <a:extLst>
                    <a:ext uri="{9D8B030D-6E8A-4147-A177-3AD203B41FA5}">
                      <a16:colId xmlns:a16="http://schemas.microsoft.com/office/drawing/2014/main" val="68581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Leefbaarheid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1. </a:t>
                      </a:r>
                      <a:r>
                        <a:rPr lang="nl-NL" sz="1400" dirty="0" err="1"/>
                        <a:t>Fornheselaan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centrum gebonden verkeer (route echt bedoeld voor centrum)</a:t>
                      </a:r>
                    </a:p>
                    <a:p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route grotendeels gebundeld met spoor</a:t>
                      </a:r>
                      <a:endParaRPr lang="nl-NL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5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2. Andreas </a:t>
                      </a:r>
                      <a:r>
                        <a:rPr lang="nl-NL" sz="1400" dirty="0" err="1"/>
                        <a:t>Foxlaan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centrum gebonden verkeer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ontsluitingsroute door woonstraat</a:t>
                      </a:r>
                      <a:endParaRPr lang="nl-NL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9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3. Andreas </a:t>
                      </a:r>
                      <a:r>
                        <a:rPr lang="nl-NL" sz="1400" dirty="0" err="1"/>
                        <a:t>Foxlaan</a:t>
                      </a:r>
                      <a:r>
                        <a:rPr lang="nl-NL" sz="1400" dirty="0"/>
                        <a:t>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centrum gebonden verkeer </a:t>
                      </a:r>
                      <a:endParaRPr lang="nl-N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4. </a:t>
                      </a:r>
                      <a:r>
                        <a:rPr lang="nl-NL" sz="1400" dirty="0" err="1"/>
                        <a:t>Paltzerweg</a:t>
                      </a:r>
                      <a:r>
                        <a:rPr lang="nl-NL" sz="1400" dirty="0"/>
                        <a:t> ongelijkvloers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niet-centrum gebonden verkeer (route ligt verder van centrum af)</a:t>
                      </a:r>
                      <a:endParaRPr lang="nl-N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5. </a:t>
                      </a:r>
                      <a:r>
                        <a:rPr lang="nl-NL" sz="1400" dirty="0" err="1"/>
                        <a:t>Paltzerweg</a:t>
                      </a:r>
                      <a:r>
                        <a:rPr lang="nl-NL" sz="1400" dirty="0"/>
                        <a:t> 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niet-centrum gebonden verkeer (route ligt verder van centrum af)</a:t>
                      </a:r>
                      <a:endParaRPr lang="nl-N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5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17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425BAC-051F-45F9-AF73-3799A1752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2" t="26526" r="25361" b="21043"/>
          <a:stretch/>
        </p:blipFill>
        <p:spPr>
          <a:xfrm>
            <a:off x="7170057" y="1505375"/>
            <a:ext cx="1969351" cy="1745389"/>
          </a:xfrm>
          <a:prstGeom prst="rect">
            <a:avLst/>
          </a:prstGeom>
        </p:spPr>
      </p:pic>
      <p:pic>
        <p:nvPicPr>
          <p:cNvPr id="2" name="Afbeelding 3">
            <a:extLst>
              <a:ext uri="{FF2B5EF4-FFF2-40B4-BE49-F238E27FC236}">
                <a16:creationId xmlns:a16="http://schemas.microsoft.com/office/drawing/2014/main" id="{2788CD63-3A56-4B54-BEA3-13366CD9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97" y="1511404"/>
            <a:ext cx="5809060" cy="331131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040" y="528660"/>
            <a:ext cx="6604000" cy="592645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F5D3D1-2645-457D-852D-309111E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0" y="1121305"/>
            <a:ext cx="6604000" cy="447873"/>
          </a:xfrm>
        </p:spPr>
        <p:txBody>
          <a:bodyPr/>
          <a:lstStyle/>
          <a:p>
            <a:r>
              <a:rPr lang="nl-NL" dirty="0"/>
              <a:t>Ontwerpuitwerkingen, in bewerking: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29774D2-94A2-4324-9CD4-3E5BC08250C0}"/>
              </a:ext>
            </a:extLst>
          </p:cNvPr>
          <p:cNvSpPr txBox="1">
            <a:spLocks/>
          </p:cNvSpPr>
          <p:nvPr/>
        </p:nvSpPr>
        <p:spPr>
          <a:xfrm>
            <a:off x="1710040" y="4906651"/>
            <a:ext cx="6604000" cy="198855"/>
          </a:xfrm>
          <a:prstGeom prst="rect">
            <a:avLst/>
          </a:prstGeom>
        </p:spPr>
        <p:txBody>
          <a:bodyPr lIns="0" tIns="0" rIns="0" bIns="0"/>
          <a:lstStyle>
            <a:lvl1pPr marL="17780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Wingdings" charset="2"/>
              <a:buChar char="§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1pPr>
            <a:lvl2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2pPr>
            <a:lvl3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3pPr>
            <a:lvl4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4pPr>
            <a:lvl5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CD2875-529E-4FCD-9502-31A363AB7CFD}"/>
              </a:ext>
            </a:extLst>
          </p:cNvPr>
          <p:cNvSpPr txBox="1"/>
          <p:nvPr/>
        </p:nvSpPr>
        <p:spPr>
          <a:xfrm>
            <a:off x="1573306" y="1513815"/>
            <a:ext cx="1677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1. </a:t>
            </a:r>
            <a:r>
              <a:rPr lang="nl-NL" dirty="0" err="1"/>
              <a:t>Fornheselaan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0810189A-7129-4F65-A64A-E56D55D2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20" y="3250764"/>
            <a:ext cx="1814271" cy="1597971"/>
          </a:xfrm>
          <a:prstGeom prst="rect">
            <a:avLst/>
          </a:prstGeom>
        </p:spPr>
      </p:pic>
      <p:sp>
        <p:nvSpPr>
          <p:cNvPr id="29" name="Ovaal 28">
            <a:extLst>
              <a:ext uri="{FF2B5EF4-FFF2-40B4-BE49-F238E27FC236}">
                <a16:creationId xmlns:a16="http://schemas.microsoft.com/office/drawing/2014/main" id="{2419BBAE-6EE9-4CE6-8DBD-14D0EB482F81}"/>
              </a:ext>
            </a:extLst>
          </p:cNvPr>
          <p:cNvSpPr/>
          <p:nvPr/>
        </p:nvSpPr>
        <p:spPr>
          <a:xfrm rot="17733125">
            <a:off x="5829310" y="3267004"/>
            <a:ext cx="1062359" cy="704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598E9A96-6334-4024-AF0F-880C2B1AE4A1}"/>
              </a:ext>
            </a:extLst>
          </p:cNvPr>
          <p:cNvSpPr/>
          <p:nvPr/>
        </p:nvSpPr>
        <p:spPr>
          <a:xfrm rot="17733125">
            <a:off x="7591491" y="3770468"/>
            <a:ext cx="1272842" cy="7043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ACB8ACC-6F1E-4536-B2E7-0486AC34A45E}"/>
              </a:ext>
            </a:extLst>
          </p:cNvPr>
          <p:cNvSpPr txBox="1"/>
          <p:nvPr/>
        </p:nvSpPr>
        <p:spPr>
          <a:xfrm>
            <a:off x="2328447" y="4145011"/>
            <a:ext cx="531089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Ruimere bocht nodig, bij </a:t>
            </a:r>
            <a:r>
              <a:rPr lang="nl-NL" sz="1400" dirty="0" err="1"/>
              <a:t>meerstrooksrotonde</a:t>
            </a:r>
            <a:r>
              <a:rPr lang="nl-NL" sz="1400" dirty="0"/>
              <a:t> door gebouw heen. </a:t>
            </a:r>
          </a:p>
          <a:p>
            <a:pPr algn="r"/>
            <a:r>
              <a:rPr lang="nl-NL" sz="1400" dirty="0"/>
              <a:t>Eventueel verschuiven van aansluiting naar zuiden, </a:t>
            </a:r>
          </a:p>
          <a:p>
            <a:pPr algn="r"/>
            <a:r>
              <a:rPr lang="nl-NL" sz="1400" dirty="0"/>
              <a:t>biedt tevens ruimte voor aansluiting politieacademie</a:t>
            </a:r>
          </a:p>
        </p:txBody>
      </p:sp>
    </p:spTree>
    <p:extLst>
      <p:ext uri="{BB962C8B-B14F-4D97-AF65-F5344CB8AC3E}">
        <p14:creationId xmlns:p14="http://schemas.microsoft.com/office/powerpoint/2010/main" val="429124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439C26-D184-4115-A433-2DADB865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30" y="1569178"/>
            <a:ext cx="4046917" cy="30809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040" y="528660"/>
            <a:ext cx="6604000" cy="592645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F5D3D1-2645-457D-852D-309111E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0" y="1121305"/>
            <a:ext cx="6604000" cy="447873"/>
          </a:xfrm>
        </p:spPr>
        <p:txBody>
          <a:bodyPr/>
          <a:lstStyle/>
          <a:p>
            <a:r>
              <a:rPr lang="nl-NL" dirty="0"/>
              <a:t>Ontwerpuitwerkingen, in bewerking: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29774D2-94A2-4324-9CD4-3E5BC08250C0}"/>
              </a:ext>
            </a:extLst>
          </p:cNvPr>
          <p:cNvSpPr txBox="1">
            <a:spLocks/>
          </p:cNvSpPr>
          <p:nvPr/>
        </p:nvSpPr>
        <p:spPr>
          <a:xfrm>
            <a:off x="1710040" y="4906651"/>
            <a:ext cx="6604000" cy="198855"/>
          </a:xfrm>
          <a:prstGeom prst="rect">
            <a:avLst/>
          </a:prstGeom>
        </p:spPr>
        <p:txBody>
          <a:bodyPr lIns="0" tIns="0" rIns="0" bIns="0"/>
          <a:lstStyle>
            <a:lvl1pPr marL="17780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Wingdings" charset="2"/>
              <a:buChar char="§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1pPr>
            <a:lvl2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2pPr>
            <a:lvl3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3pPr>
            <a:lvl4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4pPr>
            <a:lvl5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CD2875-529E-4FCD-9502-31A363AB7CFD}"/>
              </a:ext>
            </a:extLst>
          </p:cNvPr>
          <p:cNvSpPr txBox="1"/>
          <p:nvPr/>
        </p:nvSpPr>
        <p:spPr>
          <a:xfrm>
            <a:off x="1573306" y="1513815"/>
            <a:ext cx="1950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2. Andreas </a:t>
            </a:r>
            <a:r>
              <a:rPr lang="nl-NL" dirty="0" err="1"/>
              <a:t>Foxlaan</a:t>
            </a:r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99A4BCA4-FEF0-445B-A18E-37327D75AC1D}"/>
              </a:ext>
            </a:extLst>
          </p:cNvPr>
          <p:cNvSpPr/>
          <p:nvPr/>
        </p:nvSpPr>
        <p:spPr>
          <a:xfrm rot="18750372">
            <a:off x="3970287" y="2419089"/>
            <a:ext cx="1093416" cy="898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EBDF03-C1BB-4468-A291-95A22946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80" y="1825707"/>
            <a:ext cx="3262450" cy="2750898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3EDD5BAA-A029-4A01-99B3-E41FEC2CC190}"/>
              </a:ext>
            </a:extLst>
          </p:cNvPr>
          <p:cNvSpPr/>
          <p:nvPr/>
        </p:nvSpPr>
        <p:spPr>
          <a:xfrm rot="18750372">
            <a:off x="7127143" y="2970251"/>
            <a:ext cx="1093416" cy="898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8C1F6BA-8646-4036-9B8C-2CB1F49A0341}"/>
              </a:ext>
            </a:extLst>
          </p:cNvPr>
          <p:cNvSpPr txBox="1"/>
          <p:nvPr/>
        </p:nvSpPr>
        <p:spPr>
          <a:xfrm>
            <a:off x="2653819" y="3990603"/>
            <a:ext cx="5885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Kruispunt vormen (rotonde, verkeerslicht) </a:t>
            </a:r>
          </a:p>
          <a:p>
            <a:r>
              <a:rPr lang="nl-NL" dirty="0"/>
              <a:t>lastig inpasbaar i.v.m. onderdoorgang en bocht </a:t>
            </a:r>
            <a:r>
              <a:rPr lang="nl-NL" dirty="0" err="1"/>
              <a:t>Fornheselaan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365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040" y="528660"/>
            <a:ext cx="6604000" cy="592645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F5D3D1-2645-457D-852D-309111E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0" y="1121305"/>
            <a:ext cx="6604000" cy="447873"/>
          </a:xfrm>
        </p:spPr>
        <p:txBody>
          <a:bodyPr/>
          <a:lstStyle/>
          <a:p>
            <a:r>
              <a:rPr lang="nl-NL" dirty="0"/>
              <a:t>Ontwerpuitwerkingen, in bewerking: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29774D2-94A2-4324-9CD4-3E5BC08250C0}"/>
              </a:ext>
            </a:extLst>
          </p:cNvPr>
          <p:cNvSpPr txBox="1">
            <a:spLocks/>
          </p:cNvSpPr>
          <p:nvPr/>
        </p:nvSpPr>
        <p:spPr>
          <a:xfrm>
            <a:off x="1710040" y="4906651"/>
            <a:ext cx="6604000" cy="198855"/>
          </a:xfrm>
          <a:prstGeom prst="rect">
            <a:avLst/>
          </a:prstGeom>
        </p:spPr>
        <p:txBody>
          <a:bodyPr lIns="0" tIns="0" rIns="0" bIns="0"/>
          <a:lstStyle>
            <a:lvl1pPr marL="17780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Wingdings" charset="2"/>
              <a:buChar char="§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1pPr>
            <a:lvl2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2pPr>
            <a:lvl3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3pPr>
            <a:lvl4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4pPr>
            <a:lvl5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CD2875-529E-4FCD-9502-31A363AB7CFD}"/>
              </a:ext>
            </a:extLst>
          </p:cNvPr>
          <p:cNvSpPr txBox="1"/>
          <p:nvPr/>
        </p:nvSpPr>
        <p:spPr>
          <a:xfrm>
            <a:off x="1573306" y="1513815"/>
            <a:ext cx="26956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3. Andreas </a:t>
            </a:r>
            <a:r>
              <a:rPr lang="nl-NL" dirty="0" err="1"/>
              <a:t>Foxlaan</a:t>
            </a:r>
            <a:r>
              <a:rPr lang="nl-NL" dirty="0"/>
              <a:t> parallel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D59920-3029-4F81-812B-CD6880A35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06" y="1798207"/>
            <a:ext cx="3677377" cy="310844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97D6E45-0DD2-4A8F-B67C-95A8C6A83B8B}"/>
              </a:ext>
            </a:extLst>
          </p:cNvPr>
          <p:cNvSpPr txBox="1"/>
          <p:nvPr/>
        </p:nvSpPr>
        <p:spPr>
          <a:xfrm>
            <a:off x="5250683" y="2029447"/>
            <a:ext cx="3350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Kruispuntvorm: knelpunten vergelijkbaar met alternatief 2</a:t>
            </a:r>
          </a:p>
          <a:p>
            <a:endParaRPr lang="nl-NL" dirty="0"/>
          </a:p>
          <a:p>
            <a:r>
              <a:rPr lang="nl-NL" dirty="0"/>
              <a:t>Meer grond nodig van Den </a:t>
            </a:r>
            <a:r>
              <a:rPr lang="nl-NL" dirty="0" err="1"/>
              <a:t>Engh</a:t>
            </a:r>
            <a:r>
              <a:rPr lang="nl-NL" dirty="0"/>
              <a:t> (ten opzichte van alternatief 2), grotere aantasting monumentaal gebied</a:t>
            </a:r>
          </a:p>
        </p:txBody>
      </p:sp>
    </p:spTree>
    <p:extLst>
      <p:ext uri="{BB962C8B-B14F-4D97-AF65-F5344CB8AC3E}">
        <p14:creationId xmlns:p14="http://schemas.microsoft.com/office/powerpoint/2010/main" val="278685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6378E92-CD10-4C1D-95CB-AA5E38AA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06" y="1569178"/>
            <a:ext cx="4396060" cy="34295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040" y="528660"/>
            <a:ext cx="6604000" cy="592645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F5D3D1-2645-457D-852D-309111E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0" y="1121305"/>
            <a:ext cx="6604000" cy="447873"/>
          </a:xfrm>
        </p:spPr>
        <p:txBody>
          <a:bodyPr/>
          <a:lstStyle/>
          <a:p>
            <a:r>
              <a:rPr lang="nl-NL" dirty="0"/>
              <a:t>Ontwerpuitwerkingen, in bewerking: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29774D2-94A2-4324-9CD4-3E5BC08250C0}"/>
              </a:ext>
            </a:extLst>
          </p:cNvPr>
          <p:cNvSpPr txBox="1">
            <a:spLocks/>
          </p:cNvSpPr>
          <p:nvPr/>
        </p:nvSpPr>
        <p:spPr>
          <a:xfrm>
            <a:off x="1710040" y="4906651"/>
            <a:ext cx="6604000" cy="198855"/>
          </a:xfrm>
          <a:prstGeom prst="rect">
            <a:avLst/>
          </a:prstGeom>
        </p:spPr>
        <p:txBody>
          <a:bodyPr lIns="0" tIns="0" rIns="0" bIns="0"/>
          <a:lstStyle>
            <a:lvl1pPr marL="17780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Wingdings" charset="2"/>
              <a:buChar char="§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1pPr>
            <a:lvl2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2pPr>
            <a:lvl3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3pPr>
            <a:lvl4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4pPr>
            <a:lvl5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FBEE37-9AA0-4FB5-A6A2-C9F36BBCE22D}"/>
              </a:ext>
            </a:extLst>
          </p:cNvPr>
          <p:cNvSpPr txBox="1"/>
          <p:nvPr/>
        </p:nvSpPr>
        <p:spPr>
          <a:xfrm>
            <a:off x="1573306" y="1513815"/>
            <a:ext cx="15500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4. </a:t>
            </a:r>
            <a:r>
              <a:rPr lang="nl-NL" dirty="0" err="1"/>
              <a:t>Paltzerweg</a:t>
            </a:r>
            <a:r>
              <a:rPr lang="nl-NL" dirty="0"/>
              <a:t>, </a:t>
            </a:r>
          </a:p>
          <a:p>
            <a:r>
              <a:rPr lang="nl-NL" dirty="0"/>
              <a:t>ongelijkvloers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E87E8B2-7AF5-4574-A12A-55683E28D04A}"/>
              </a:ext>
            </a:extLst>
          </p:cNvPr>
          <p:cNvSpPr/>
          <p:nvPr/>
        </p:nvSpPr>
        <p:spPr>
          <a:xfrm rot="18961681">
            <a:off x="3307404" y="3716303"/>
            <a:ext cx="1775291" cy="898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C8C8DE8-A2C8-4036-9535-F0CD3F5A69AD}"/>
              </a:ext>
            </a:extLst>
          </p:cNvPr>
          <p:cNvSpPr txBox="1"/>
          <p:nvPr/>
        </p:nvSpPr>
        <p:spPr>
          <a:xfrm>
            <a:off x="1216300" y="4121041"/>
            <a:ext cx="2408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Doorsnijding landgoed, </a:t>
            </a:r>
          </a:p>
          <a:p>
            <a:r>
              <a:rPr lang="nl-NL" dirty="0"/>
              <a:t>weg gaat de hoogte in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14F62A8-C8C9-4DA5-955D-CFD6EDD03DF7}"/>
              </a:ext>
            </a:extLst>
          </p:cNvPr>
          <p:cNvSpPr txBox="1"/>
          <p:nvPr/>
        </p:nvSpPr>
        <p:spPr>
          <a:xfrm>
            <a:off x="5969365" y="1569178"/>
            <a:ext cx="3174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Aansluiting </a:t>
            </a:r>
            <a:r>
              <a:rPr lang="nl-NL" dirty="0" err="1"/>
              <a:t>Fornheselaan</a:t>
            </a:r>
            <a:r>
              <a:rPr lang="nl-NL" dirty="0"/>
              <a:t> als alternatief?</a:t>
            </a:r>
          </a:p>
          <a:p>
            <a:r>
              <a:rPr lang="nl-NL" dirty="0"/>
              <a:t>Fly-over constructies nemen veel ruimte in beslag door boogstralen en te overwinnen hoogtes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4253F93-25B5-4EB0-97B8-7DE66DE125C3}"/>
              </a:ext>
            </a:extLst>
          </p:cNvPr>
          <p:cNvSpPr/>
          <p:nvPr/>
        </p:nvSpPr>
        <p:spPr>
          <a:xfrm rot="20513864">
            <a:off x="3576371" y="1612646"/>
            <a:ext cx="1208567" cy="898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0040" y="528660"/>
            <a:ext cx="6604000" cy="592645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F5D3D1-2645-457D-852D-309111E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040" y="1121305"/>
            <a:ext cx="6604000" cy="447873"/>
          </a:xfrm>
        </p:spPr>
        <p:txBody>
          <a:bodyPr/>
          <a:lstStyle/>
          <a:p>
            <a:r>
              <a:rPr lang="nl-NL" dirty="0"/>
              <a:t>Ontwerpuitwerkingen, in bewerking:</a:t>
            </a:r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E29774D2-94A2-4324-9CD4-3E5BC08250C0}"/>
              </a:ext>
            </a:extLst>
          </p:cNvPr>
          <p:cNvSpPr txBox="1">
            <a:spLocks/>
          </p:cNvSpPr>
          <p:nvPr/>
        </p:nvSpPr>
        <p:spPr>
          <a:xfrm>
            <a:off x="1710040" y="4906651"/>
            <a:ext cx="6604000" cy="198855"/>
          </a:xfrm>
          <a:prstGeom prst="rect">
            <a:avLst/>
          </a:prstGeom>
        </p:spPr>
        <p:txBody>
          <a:bodyPr lIns="0" tIns="0" rIns="0" bIns="0"/>
          <a:lstStyle>
            <a:lvl1pPr marL="17780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Wingdings" charset="2"/>
              <a:buChar char="§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1pPr>
            <a:lvl2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2pPr>
            <a:lvl3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3pPr>
            <a:lvl4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–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4pPr>
            <a:lvl5pPr marL="357188" indent="-179388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39200"/>
              </a:buClr>
              <a:buFont typeface="Arial" panose="020B0604020202020204" pitchFamily="34" charset="0"/>
              <a:buChar char="»"/>
              <a:defRPr sz="1800" kern="1200">
                <a:solidFill>
                  <a:srgbClr val="6F6F6F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2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94B693-8CD1-4DCA-BBF4-F6F91CF8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05" y="1569177"/>
            <a:ext cx="5103159" cy="335632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1FBEE37-9AA0-4FB5-A6A2-C9F36BBCE22D}"/>
              </a:ext>
            </a:extLst>
          </p:cNvPr>
          <p:cNvSpPr txBox="1"/>
          <p:nvPr/>
        </p:nvSpPr>
        <p:spPr>
          <a:xfrm>
            <a:off x="1573306" y="1513815"/>
            <a:ext cx="25973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5. </a:t>
            </a:r>
            <a:r>
              <a:rPr lang="nl-NL" dirty="0" err="1"/>
              <a:t>Paltzerweg</a:t>
            </a:r>
            <a:r>
              <a:rPr lang="nl-NL" dirty="0"/>
              <a:t>, gelijkvloers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E87E8B2-7AF5-4574-A12A-55683E28D04A}"/>
              </a:ext>
            </a:extLst>
          </p:cNvPr>
          <p:cNvSpPr/>
          <p:nvPr/>
        </p:nvSpPr>
        <p:spPr>
          <a:xfrm>
            <a:off x="4179734" y="1633881"/>
            <a:ext cx="1093416" cy="898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36F7567-7FF7-43E3-9EFF-2C42888E538A}"/>
              </a:ext>
            </a:extLst>
          </p:cNvPr>
          <p:cNvSpPr txBox="1"/>
          <p:nvPr/>
        </p:nvSpPr>
        <p:spPr>
          <a:xfrm>
            <a:off x="5433306" y="1680777"/>
            <a:ext cx="427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Directe aansluiting politieacademie, aansluiting </a:t>
            </a:r>
            <a:r>
              <a:rPr lang="nl-NL" dirty="0" err="1"/>
              <a:t>Fornheselaan</a:t>
            </a:r>
            <a:r>
              <a:rPr lang="nl-NL" dirty="0"/>
              <a:t> schuift op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5763ABE-C3A2-4418-946E-F23F6E6BD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17" y="2896180"/>
            <a:ext cx="2338395" cy="20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82163" y="38256"/>
            <a:ext cx="6261846" cy="994172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ontsluitingsroute: </a:t>
            </a:r>
            <a:br>
              <a:rPr lang="nl-NL" dirty="0"/>
            </a:br>
            <a:r>
              <a:rPr lang="nl-NL" dirty="0"/>
              <a:t>voor- en nadelen verkeersafwikkeling</a:t>
            </a:r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643D13AD-7CAA-4738-BC18-48F6B754B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80168"/>
              </p:ext>
            </p:extLst>
          </p:nvPr>
        </p:nvGraphicFramePr>
        <p:xfrm>
          <a:off x="1573306" y="795020"/>
          <a:ext cx="7570694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650">
                  <a:extLst>
                    <a:ext uri="{9D8B030D-6E8A-4147-A177-3AD203B41FA5}">
                      <a16:colId xmlns:a16="http://schemas.microsoft.com/office/drawing/2014/main" val="4106579897"/>
                    </a:ext>
                  </a:extLst>
                </a:gridCol>
                <a:gridCol w="2803444">
                  <a:extLst>
                    <a:ext uri="{9D8B030D-6E8A-4147-A177-3AD203B41FA5}">
                      <a16:colId xmlns:a16="http://schemas.microsoft.com/office/drawing/2014/main" val="3186819876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68581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Ontsluitingsroute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Kruispunt N238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b="0" dirty="0"/>
                        <a:t>1. </a:t>
                      </a:r>
                      <a:r>
                        <a:rPr lang="nl-NL" sz="1100" b="0" dirty="0" err="1"/>
                        <a:t>Fornheselaan</a:t>
                      </a:r>
                      <a:endParaRPr lang="nl-NL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hoeveelheid verkeer kan goed afgewikkeld worden</a:t>
                      </a:r>
                    </a:p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/>
                        <a:t>: overlap met snelfietsroute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goed, maar doorsnijding van kavels (of zelfs gebouwen)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</a:rPr>
                        <a:t>Fornhese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 terrein noodzakelijk, tenzij kruispunt </a:t>
                      </a:r>
                      <a:r>
                        <a:rPr lang="nl-NL" sz="1100" dirty="0" err="1">
                          <a:solidFill>
                            <a:schemeClr val="tx1"/>
                          </a:solidFill>
                        </a:rPr>
                        <a:t>Fornhese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 naar het zuiden wordt verplaatst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ontsluiting politieacademie via bedrijventerrein</a:t>
                      </a:r>
                      <a:r>
                        <a:rPr lang="nl-NL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, tenzij kruispunt </a:t>
                      </a:r>
                      <a:r>
                        <a:rPr lang="nl-NL" sz="11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Fornhese</a:t>
                      </a:r>
                      <a:r>
                        <a:rPr lang="nl-NL" sz="11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naar het zuiden opschuift</a:t>
                      </a:r>
                      <a:endParaRPr lang="nl-NL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5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/>
                        <a:t>2. Andreas </a:t>
                      </a:r>
                      <a:r>
                        <a:rPr lang="nl-NL" sz="1100" dirty="0" err="1"/>
                        <a:t>Foxlaan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hoeveelheid verkeer kan goed afgewikkeld worden</a:t>
                      </a:r>
                    </a:p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/>
                        <a:t>: overlap met snelfietsroute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4-taks kruispunt/rotonde </a:t>
                      </a:r>
                      <a:r>
                        <a:rPr lang="nl-NL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moeilijk inpasbaar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ontsluiting politieacademie via bedrijventerrein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9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/>
                        <a:t>3. Andreas </a:t>
                      </a:r>
                      <a:r>
                        <a:rPr lang="nl-NL" sz="1100" dirty="0" err="1"/>
                        <a:t>Foxlaan</a:t>
                      </a:r>
                      <a:r>
                        <a:rPr lang="nl-NL" sz="1100" dirty="0"/>
                        <a:t>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hoeveelheid verkeer kan goed afgewikkeld worden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geen overlap met snelfietsroute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Nadeel: 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verkeer kruist snelfietsroute</a:t>
                      </a:r>
                      <a:endParaRPr lang="nl-NL" sz="11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/>
                        <a:t>: extra kruispunt op </a:t>
                      </a:r>
                      <a:r>
                        <a:rPr lang="nl-NL" sz="1100" dirty="0" err="1"/>
                        <a:t>Dolderseweg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4-taks kruispunt/</a:t>
                      </a:r>
                      <a:r>
                        <a:rPr lang="nl-NL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rotonde moeilijk inpasbaar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>
                          <a:solidFill>
                            <a:schemeClr val="tx1"/>
                          </a:solidFill>
                        </a:rPr>
                        <a:t>: ontsluiting politieacademie via bedrijventerrein</a:t>
                      </a:r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/>
                        <a:t>4. </a:t>
                      </a:r>
                      <a:r>
                        <a:rPr lang="nl-NL" sz="1100" dirty="0" err="1"/>
                        <a:t>Paltzerweg</a:t>
                      </a:r>
                      <a:r>
                        <a:rPr lang="nl-NL" sz="1100" dirty="0"/>
                        <a:t> ongelijkvloers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geen overlap met snelfietsroute</a:t>
                      </a:r>
                    </a:p>
                    <a:p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hoeveelheid verkeer kan goed afgewikkeld worden</a:t>
                      </a:r>
                    </a:p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/>
                        <a:t>: trekt extra verkeer 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/>
                        <a:t>: fly-overs niet inpasbaar, dus alsnog aansluiting bij </a:t>
                      </a:r>
                      <a:r>
                        <a:rPr lang="nl-NL" sz="1100" dirty="0" err="1"/>
                        <a:t>Fornhese</a:t>
                      </a:r>
                      <a:r>
                        <a:rPr lang="nl-NL" sz="1100" dirty="0"/>
                        <a:t> terrein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100" dirty="0"/>
                        <a:t>5. </a:t>
                      </a:r>
                      <a:r>
                        <a:rPr lang="nl-NL" sz="1100" dirty="0" err="1"/>
                        <a:t>Paltzerweg</a:t>
                      </a:r>
                      <a:r>
                        <a:rPr lang="nl-NL" sz="1100" dirty="0"/>
                        <a:t> 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geen overlap met snelfietsroute</a:t>
                      </a:r>
                    </a:p>
                    <a:p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hoeveelheid verkeer kan goed afgewikkeld worden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100" dirty="0"/>
                        <a:t>: trekt extra verkeer 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ontsluiting politieacademie buiten bedrijventerrein om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100" dirty="0"/>
                        <a:t>: kruispuntvorm voor goede afwikkeling is inpasbaar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5451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F8E7D81D-5EE8-4B05-8742-9539E497ED13}"/>
              </a:ext>
            </a:extLst>
          </p:cNvPr>
          <p:cNvSpPr/>
          <p:nvPr/>
        </p:nvSpPr>
        <p:spPr>
          <a:xfrm>
            <a:off x="194982" y="275664"/>
            <a:ext cx="1378324" cy="4630987"/>
          </a:xfrm>
          <a:prstGeom prst="rect">
            <a:avLst/>
          </a:prstGeom>
          <a:solidFill>
            <a:srgbClr val="8E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500">
              <a:solidFill>
                <a:prstClr val="white"/>
              </a:solidFill>
            </a:endParaRPr>
          </a:p>
          <a:p>
            <a:r>
              <a:rPr lang="nl-NL" sz="1500">
                <a:solidFill>
                  <a:prstClr val="white"/>
                </a:solidFill>
              </a:rPr>
              <a:t>AGENDA</a:t>
            </a:r>
          </a:p>
          <a:p>
            <a:endParaRPr lang="nl-NL" sz="1200">
              <a:solidFill>
                <a:prstClr val="white"/>
              </a:solidFill>
            </a:endParaRPr>
          </a:p>
          <a:p>
            <a:endParaRPr lang="nl-NL" sz="1200" b="1">
              <a:solidFill>
                <a:srgbClr val="FFFF00"/>
              </a:solidFill>
            </a:endParaRPr>
          </a:p>
          <a:p>
            <a:r>
              <a:rPr lang="nl-NL" sz="1200"/>
              <a:t>Intro</a:t>
            </a:r>
          </a:p>
          <a:p>
            <a:endParaRPr lang="nl-NL" sz="1200"/>
          </a:p>
          <a:p>
            <a:r>
              <a:rPr lang="nl-NL" sz="1200"/>
              <a:t>Aanleiding en doel</a:t>
            </a:r>
          </a:p>
          <a:p>
            <a:endParaRPr lang="nl-NL" sz="1200"/>
          </a:p>
          <a:p>
            <a:r>
              <a:rPr lang="nl-NL" sz="1200" b="1">
                <a:solidFill>
                  <a:srgbClr val="7B6856"/>
                </a:solidFill>
              </a:rPr>
              <a:t>Analyse</a:t>
            </a:r>
          </a:p>
          <a:p>
            <a:endParaRPr lang="nl-NL" sz="1200"/>
          </a:p>
          <a:p>
            <a:r>
              <a:rPr lang="nl-NL" sz="1200"/>
              <a:t>Uw input</a:t>
            </a:r>
            <a:br>
              <a:rPr lang="nl-NL" sz="1200"/>
            </a:br>
            <a:endParaRPr lang="nl-NL" sz="1200"/>
          </a:p>
          <a:p>
            <a:r>
              <a:rPr lang="nl-NL" sz="1200"/>
              <a:t>Slot</a:t>
            </a:r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1673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2260" y="528660"/>
            <a:ext cx="6261846" cy="994172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ontsluitingsroute: </a:t>
            </a:r>
            <a:br>
              <a:rPr lang="nl-NL" dirty="0"/>
            </a:br>
            <a:r>
              <a:rPr lang="nl-NL" dirty="0"/>
              <a:t>voor- en nadelen verkeersveiligheid</a:t>
            </a:r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643D13AD-7CAA-4738-BC18-48F6B754B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55048"/>
              </p:ext>
            </p:extLst>
          </p:nvPr>
        </p:nvGraphicFramePr>
        <p:xfrm>
          <a:off x="1620370" y="1522832"/>
          <a:ext cx="7328647" cy="32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06">
                  <a:extLst>
                    <a:ext uri="{9D8B030D-6E8A-4147-A177-3AD203B41FA5}">
                      <a16:colId xmlns:a16="http://schemas.microsoft.com/office/drawing/2014/main" val="4106579897"/>
                    </a:ext>
                  </a:extLst>
                </a:gridCol>
                <a:gridCol w="5069541">
                  <a:extLst>
                    <a:ext uri="{9D8B030D-6E8A-4147-A177-3AD203B41FA5}">
                      <a16:colId xmlns:a16="http://schemas.microsoft.com/office/drawing/2014/main" val="68581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Verkeersveiligheid (Duurzaam Veilig)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1. </a:t>
                      </a:r>
                      <a:r>
                        <a:rPr lang="nl-NL" sz="1400" dirty="0" err="1"/>
                        <a:t>Fornheselaan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Nadeel: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overlap ontsluitingsroute met snelfietsroute, op krap viaduct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Nadeel: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conflict met laden en lossen winkels</a:t>
                      </a:r>
                      <a:endParaRPr lang="nl-N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5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2. Andreas </a:t>
                      </a:r>
                      <a:r>
                        <a:rPr lang="nl-NL" sz="1400" dirty="0" err="1"/>
                        <a:t>Foxlaan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Nadeel: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overlap ontsluitingsroute met snelfietsroute, ontsluitingsroute door woonstraat</a:t>
                      </a:r>
                      <a:endParaRPr lang="nl-NL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9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3. Andreas </a:t>
                      </a:r>
                      <a:r>
                        <a:rPr lang="nl-NL" sz="1400" dirty="0" err="1"/>
                        <a:t>Foxlaan</a:t>
                      </a:r>
                      <a:r>
                        <a:rPr lang="nl-NL" sz="1400" dirty="0"/>
                        <a:t>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/>
                        <a:t>: route overlapt niet met fietsroute</a:t>
                      </a:r>
                    </a:p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/>
                        <a:t>: extra kruispunt (conflictpunt) op </a:t>
                      </a:r>
                      <a:r>
                        <a:rPr lang="nl-NL" sz="1400" dirty="0" err="1"/>
                        <a:t>Dolderseweg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4. </a:t>
                      </a:r>
                      <a:r>
                        <a:rPr lang="nl-NL" sz="1400" dirty="0" err="1"/>
                        <a:t>Paltzerweg</a:t>
                      </a:r>
                      <a:r>
                        <a:rPr lang="nl-NL" sz="1400" dirty="0"/>
                        <a:t> ongelijkvloers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/>
                        <a:t>: route overlapt niet met fietsroute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5. </a:t>
                      </a:r>
                      <a:r>
                        <a:rPr lang="nl-NL" sz="1400" dirty="0" err="1"/>
                        <a:t>Paltzerweg</a:t>
                      </a:r>
                      <a:r>
                        <a:rPr lang="nl-NL" sz="1400" dirty="0"/>
                        <a:t> 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/>
                        <a:t>: route overlapt niet met fietsroute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/>
                        <a:t>: (onveilige) fietsoversteek Hertenlaan kan naar kruispuntoplossing verschoven worden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5451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F8E7D81D-5EE8-4B05-8742-9539E497ED13}"/>
              </a:ext>
            </a:extLst>
          </p:cNvPr>
          <p:cNvSpPr/>
          <p:nvPr/>
        </p:nvSpPr>
        <p:spPr>
          <a:xfrm>
            <a:off x="194982" y="275664"/>
            <a:ext cx="1378324" cy="4630987"/>
          </a:xfrm>
          <a:prstGeom prst="rect">
            <a:avLst/>
          </a:prstGeom>
          <a:solidFill>
            <a:srgbClr val="8E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500">
              <a:solidFill>
                <a:prstClr val="white"/>
              </a:solidFill>
            </a:endParaRPr>
          </a:p>
          <a:p>
            <a:r>
              <a:rPr lang="nl-NL" sz="1500">
                <a:solidFill>
                  <a:prstClr val="white"/>
                </a:solidFill>
              </a:rPr>
              <a:t>AGENDA</a:t>
            </a:r>
          </a:p>
          <a:p>
            <a:endParaRPr lang="nl-NL" sz="1200">
              <a:solidFill>
                <a:prstClr val="white"/>
              </a:solidFill>
            </a:endParaRPr>
          </a:p>
          <a:p>
            <a:endParaRPr lang="nl-NL" sz="1200" b="1">
              <a:solidFill>
                <a:srgbClr val="FFFF00"/>
              </a:solidFill>
            </a:endParaRPr>
          </a:p>
          <a:p>
            <a:r>
              <a:rPr lang="nl-NL" sz="1200"/>
              <a:t>Intro</a:t>
            </a:r>
          </a:p>
          <a:p>
            <a:endParaRPr lang="nl-NL" sz="1200"/>
          </a:p>
          <a:p>
            <a:r>
              <a:rPr lang="nl-NL" sz="1200"/>
              <a:t>Aanleiding en doel</a:t>
            </a:r>
          </a:p>
          <a:p>
            <a:endParaRPr lang="nl-NL" sz="1200"/>
          </a:p>
          <a:p>
            <a:r>
              <a:rPr lang="nl-NL" sz="1200" b="1">
                <a:solidFill>
                  <a:srgbClr val="7B6856"/>
                </a:solidFill>
              </a:rPr>
              <a:t>Analyse</a:t>
            </a:r>
          </a:p>
          <a:p>
            <a:endParaRPr lang="nl-NL" sz="1200"/>
          </a:p>
          <a:p>
            <a:r>
              <a:rPr lang="nl-NL" sz="1200"/>
              <a:t>Uw input</a:t>
            </a:r>
            <a:br>
              <a:rPr lang="nl-NL" sz="1200"/>
            </a:br>
            <a:endParaRPr lang="nl-NL" sz="1200"/>
          </a:p>
          <a:p>
            <a:r>
              <a:rPr lang="nl-NL" sz="1200"/>
              <a:t>Slot</a:t>
            </a:r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0314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12260" y="528660"/>
            <a:ext cx="6261846" cy="994172"/>
          </a:xfrm>
        </p:spPr>
        <p:txBody>
          <a:bodyPr>
            <a:normAutofit/>
          </a:bodyPr>
          <a:lstStyle/>
          <a:p>
            <a:r>
              <a:rPr lang="nl-NL" dirty="0"/>
              <a:t>Varianten ontsluitingsroute: </a:t>
            </a:r>
            <a:br>
              <a:rPr lang="nl-NL" dirty="0"/>
            </a:br>
            <a:r>
              <a:rPr lang="nl-NL" dirty="0"/>
              <a:t>voor- en nadelen ruimtebeslag</a:t>
            </a:r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643D13AD-7CAA-4738-BC18-48F6B754B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14459"/>
              </p:ext>
            </p:extLst>
          </p:nvPr>
        </p:nvGraphicFramePr>
        <p:xfrm>
          <a:off x="1620370" y="1522832"/>
          <a:ext cx="7328647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06">
                  <a:extLst>
                    <a:ext uri="{9D8B030D-6E8A-4147-A177-3AD203B41FA5}">
                      <a16:colId xmlns:a16="http://schemas.microsoft.com/office/drawing/2014/main" val="4106579897"/>
                    </a:ext>
                  </a:extLst>
                </a:gridCol>
                <a:gridCol w="5069541">
                  <a:extLst>
                    <a:ext uri="{9D8B030D-6E8A-4147-A177-3AD203B41FA5}">
                      <a16:colId xmlns:a16="http://schemas.microsoft.com/office/drawing/2014/main" val="68581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Ruimtebeslag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1. </a:t>
                      </a:r>
                      <a:r>
                        <a:rPr lang="nl-NL" sz="1400" dirty="0" err="1"/>
                        <a:t>Fornheselaan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gebruik maken van bestaande infrastructuur</a:t>
                      </a:r>
                    </a:p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kruispuntoplossing vergt ruimte (krappe bocht)</a:t>
                      </a:r>
                      <a:endParaRPr lang="nl-NL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58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2. Andreas </a:t>
                      </a:r>
                      <a:r>
                        <a:rPr lang="nl-NL" sz="1400" dirty="0" err="1"/>
                        <a:t>Foxlaan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00B050"/>
                          </a:solidFill>
                        </a:rPr>
                        <a:t>Voordeel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maakt deels gebruik van bestaande infrastructuur</a:t>
                      </a:r>
                    </a:p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kruispuntoplossing vergt aanzienlijke hoeveelheid ruimte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90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3. Andreas </a:t>
                      </a:r>
                      <a:r>
                        <a:rPr lang="nl-NL" sz="1400" dirty="0" err="1"/>
                        <a:t>Foxlaan</a:t>
                      </a:r>
                      <a:r>
                        <a:rPr lang="nl-NL" sz="1400" dirty="0"/>
                        <a:t>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doorsnijding aan de rand van het landgoed</a:t>
                      </a:r>
                    </a:p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kruispuntoplossing vergt aanzienlijke hoeveelheid ruimte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4. </a:t>
                      </a:r>
                      <a:r>
                        <a:rPr lang="nl-NL" sz="1400" dirty="0" err="1"/>
                        <a:t>Paltzerweg</a:t>
                      </a:r>
                      <a:r>
                        <a:rPr lang="nl-NL" sz="1400" dirty="0"/>
                        <a:t> ongelijkvloers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enorme doorsnijding landgoed, grondlichaam nodig om de hoogte in te gaan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5. </a:t>
                      </a:r>
                      <a:r>
                        <a:rPr lang="nl-NL" sz="1400" dirty="0" err="1"/>
                        <a:t>Paltzerweg</a:t>
                      </a:r>
                      <a:r>
                        <a:rPr lang="nl-NL" sz="1400" dirty="0"/>
                        <a:t> gelijkvloers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Nadeel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: doorsnijding aan de rand van het landgoed en aan overzijde N238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5451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F8E7D81D-5EE8-4B05-8742-9539E497ED13}"/>
              </a:ext>
            </a:extLst>
          </p:cNvPr>
          <p:cNvSpPr/>
          <p:nvPr/>
        </p:nvSpPr>
        <p:spPr>
          <a:xfrm>
            <a:off x="194982" y="275664"/>
            <a:ext cx="1378324" cy="4630987"/>
          </a:xfrm>
          <a:prstGeom prst="rect">
            <a:avLst/>
          </a:prstGeom>
          <a:solidFill>
            <a:srgbClr val="8E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1500">
              <a:solidFill>
                <a:prstClr val="white"/>
              </a:solidFill>
            </a:endParaRPr>
          </a:p>
          <a:p>
            <a:r>
              <a:rPr lang="nl-NL" sz="1500">
                <a:solidFill>
                  <a:prstClr val="white"/>
                </a:solidFill>
              </a:rPr>
              <a:t>AGENDA</a:t>
            </a:r>
          </a:p>
          <a:p>
            <a:endParaRPr lang="nl-NL" sz="1200">
              <a:solidFill>
                <a:prstClr val="white"/>
              </a:solidFill>
            </a:endParaRPr>
          </a:p>
          <a:p>
            <a:endParaRPr lang="nl-NL" sz="1200" b="1">
              <a:solidFill>
                <a:srgbClr val="FFFF00"/>
              </a:solidFill>
            </a:endParaRPr>
          </a:p>
          <a:p>
            <a:r>
              <a:rPr lang="nl-NL" sz="1200"/>
              <a:t>Intro</a:t>
            </a:r>
          </a:p>
          <a:p>
            <a:endParaRPr lang="nl-NL" sz="1200"/>
          </a:p>
          <a:p>
            <a:r>
              <a:rPr lang="nl-NL" sz="1200"/>
              <a:t>Aanleiding en doel</a:t>
            </a:r>
          </a:p>
          <a:p>
            <a:endParaRPr lang="nl-NL" sz="1200"/>
          </a:p>
          <a:p>
            <a:r>
              <a:rPr lang="nl-NL" sz="1200" b="1">
                <a:solidFill>
                  <a:srgbClr val="7B6856"/>
                </a:solidFill>
              </a:rPr>
              <a:t>Analyse</a:t>
            </a:r>
          </a:p>
          <a:p>
            <a:endParaRPr lang="nl-NL" sz="1200"/>
          </a:p>
          <a:p>
            <a:r>
              <a:rPr lang="nl-NL" sz="1200"/>
              <a:t>Uw input</a:t>
            </a:r>
            <a:br>
              <a:rPr lang="nl-NL" sz="1200"/>
            </a:br>
            <a:endParaRPr lang="nl-NL" sz="1200"/>
          </a:p>
          <a:p>
            <a:r>
              <a:rPr lang="nl-NL" sz="1200"/>
              <a:t>Slot</a:t>
            </a:r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738967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presentatie Ze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C0E4658A-56DD-4A82-9341-292317AE5F74}" vid="{5CFA3520-1F3A-431B-93D1-0139085094C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3786A4F0A4549ACB5C3F3EC64D94C" ma:contentTypeVersion="4" ma:contentTypeDescription="Een nieuw document maken." ma:contentTypeScope="" ma:versionID="3a52d7fe1af3eed76d0b009b75bd82c9">
  <xsd:schema xmlns:xsd="http://www.w3.org/2001/XMLSchema" xmlns:xs="http://www.w3.org/2001/XMLSchema" xmlns:p="http://schemas.microsoft.com/office/2006/metadata/properties" xmlns:ns2="c6936507-9c7b-4bde-9ae2-510f574dc739" xmlns:ns3="97d966b3-c760-4037-8f30-cf0d89de77e2" targetNamespace="http://schemas.microsoft.com/office/2006/metadata/properties" ma:root="true" ma:fieldsID="21ff224f061a09cf1de01380f737c6c1" ns2:_="" ns3:_="">
    <xsd:import namespace="c6936507-9c7b-4bde-9ae2-510f574dc739"/>
    <xsd:import namespace="97d966b3-c760-4037-8f30-cf0d89de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36507-9c7b-4bde-9ae2-510f574dc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966b3-c760-4037-8f30-cf0d89de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C80F75-B505-49AE-9FA4-85483DFDC0C4}">
  <ds:schemaRefs>
    <ds:schemaRef ds:uri="3f392260-9e63-4d24-9978-2bbb08c787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3C4751-D038-493F-B4A8-64FA808F1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40A3C-AFEE-4E81-B0E4-0C2CEC8B1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936507-9c7b-4bde-9ae2-510f574dc739"/>
    <ds:schemaRef ds:uri="97d966b3-c760-4037-8f30-cf0d89de7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713</Words>
  <Application>Microsoft Office PowerPoint</Application>
  <PresentationFormat>Diavoorstelling (16:9)</PresentationFormat>
  <Paragraphs>169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Standaardpresentatie Zeist</vt:lpstr>
      <vt:lpstr>Varianten ontsluitingsroutes</vt:lpstr>
      <vt:lpstr>Varianten ontsluitingsroutes</vt:lpstr>
      <vt:lpstr>Varianten ontsluitingsroutes</vt:lpstr>
      <vt:lpstr>Varianten ontsluitingsroutes</vt:lpstr>
      <vt:lpstr>Varianten ontsluitingsroutes</vt:lpstr>
      <vt:lpstr>Varianten ontsluitingsroutes</vt:lpstr>
      <vt:lpstr>Varianten ontsluitingsroute:  voor- en nadelen verkeersafwikkeling</vt:lpstr>
      <vt:lpstr>Varianten ontsluitingsroute:  voor- en nadelen verkeersveiligheid</vt:lpstr>
      <vt:lpstr>Varianten ontsluitingsroute:  voor- en nadelen ruimtebeslag</vt:lpstr>
      <vt:lpstr>Varianten ontsluitingsroute:  voor- en nadelen leefbaarheid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Coffeng Robert, R.F.</dc:creator>
  <cp:lastModifiedBy>Jeanette den Hertog</cp:lastModifiedBy>
  <cp:revision>177</cp:revision>
  <dcterms:created xsi:type="dcterms:W3CDTF">2020-12-11T08:07:58Z</dcterms:created>
  <dcterms:modified xsi:type="dcterms:W3CDTF">2021-03-17T13:09:58Z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0x010100B913786A4F0A4549ACB5C3F3EC64D94C</vt:lpwstr>
  </property>
</Properties>
</file>